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sldIdLst>
    <p:sldId id="256" r:id="rId2"/>
    <p:sldId id="276" r:id="rId3"/>
    <p:sldId id="274" r:id="rId4"/>
    <p:sldId id="264" r:id="rId5"/>
    <p:sldId id="263" r:id="rId6"/>
    <p:sldId id="259" r:id="rId7"/>
    <p:sldId id="260" r:id="rId8"/>
    <p:sldId id="278" r:id="rId9"/>
    <p:sldId id="275" r:id="rId10"/>
    <p:sldId id="265" r:id="rId11"/>
    <p:sldId id="266" r:id="rId12"/>
    <p:sldId id="261" r:id="rId13"/>
    <p:sldId id="262" r:id="rId14"/>
    <p:sldId id="279" r:id="rId15"/>
    <p:sldId id="267" r:id="rId16"/>
    <p:sldId id="269" r:id="rId17"/>
    <p:sldId id="270" r:id="rId18"/>
    <p:sldId id="271" r:id="rId19"/>
    <p:sldId id="272" r:id="rId20"/>
    <p:sldId id="273" r:id="rId21"/>
    <p:sldId id="283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660"/>
  </p:normalViewPr>
  <p:slideViewPr>
    <p:cSldViewPr>
      <p:cViewPr varScale="1">
        <p:scale>
          <a:sx n="62" d="100"/>
          <a:sy n="62" d="100"/>
        </p:scale>
        <p:origin x="12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48922-5606-40A8-BF83-6885BAC0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3B160FCD-118C-4C83-9D5B-4C55C3F4BAF0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81EBF-7176-4A56-98D6-FE7109BF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F78E38-635F-4C10-B5A9-5E2EE66E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8C91FC-79F0-471E-AC3A-30370B6E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0AB9ACA-7618-4749-9BEF-71E469C69D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423005"/>
      </p:ext>
    </p:extLst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F7170C1-07E1-4056-A0B7-10016B998A0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02E26F-A9D7-4068-9D52-2BB9C002F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E68F4E-3629-44AE-BBFD-D4397203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199BA6-32E9-49FC-92CC-0E5CE0CD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C9A8225-AB36-43AB-A4DE-1CB0C61E2B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1264560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#_ftnref1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42664" y="1889720"/>
            <a:ext cx="8305800" cy="4995664"/>
          </a:xfrm>
        </p:spPr>
        <p:txBody>
          <a:bodyPr/>
          <a:lstStyle/>
          <a:p>
            <a:r>
              <a:rPr lang="ru-RU" sz="5400" dirty="0">
                <a:latin typeface="OfficinaSerifC" pitchFamily="82" charset="0"/>
              </a:rPr>
              <a:t>Павел ПОЛЯН</a:t>
            </a:r>
            <a:br>
              <a:rPr lang="ru-RU" sz="5400" dirty="0">
                <a:latin typeface="OfficinaSerifC" pitchFamily="82" charset="0"/>
              </a:rPr>
            </a:br>
            <a:br>
              <a:rPr lang="de-DE" sz="5400" dirty="0">
                <a:latin typeface="OfficinaSerifC" pitchFamily="82" charset="0"/>
              </a:rPr>
            </a:br>
            <a:br>
              <a:rPr lang="ru-RU" sz="5400" dirty="0">
                <a:latin typeface="OfficinaSerifC" pitchFamily="82" charset="0"/>
              </a:rPr>
            </a:br>
            <a:r>
              <a:rPr lang="ru-RU" sz="5400" dirty="0">
                <a:latin typeface="OfficinaSerifC" pitchFamily="82" charset="0"/>
              </a:rPr>
              <a:t>СОВЕТСКИЕ ДЕПОРТАЦИИ </a:t>
            </a:r>
            <a:br>
              <a:rPr lang="ru-RU" sz="5400" dirty="0">
                <a:latin typeface="OfficinaSerifC" pitchFamily="82" charset="0"/>
              </a:rPr>
            </a:br>
            <a:r>
              <a:rPr lang="ru-RU" sz="5400" dirty="0">
                <a:latin typeface="OfficinaSerifC" pitchFamily="82" charset="0"/>
              </a:rPr>
              <a:t>И ДОКУМЕНТИРУЮЩИЕ ИХ АРХИВЫ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advTm="564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120" name="Group 272">
            <a:extLst>
              <a:ext uri="{FF2B5EF4-FFF2-40B4-BE49-F238E27FC236}">
                <a16:creationId xmlns:a16="http://schemas.microsoft.com/office/drawing/2014/main" id="{B207BC14-976A-48BF-B3F7-DCE95FF8C9D6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900113" y="1773238"/>
          <a:ext cx="6635750" cy="4856165"/>
        </p:xfrm>
        <a:graphic>
          <a:graphicData uri="http://schemas.openxmlformats.org/drawingml/2006/table">
            <a:tbl>
              <a:tblPr/>
              <a:tblGrid>
                <a:gridCol w="3106737">
                  <a:extLst>
                    <a:ext uri="{9D8B030D-6E8A-4147-A177-3AD203B41FA5}">
                      <a16:colId xmlns:a16="http://schemas.microsoft.com/office/drawing/2014/main" val="1913151701"/>
                    </a:ext>
                  </a:extLst>
                </a:gridCol>
                <a:gridCol w="3529013">
                  <a:extLst>
                    <a:ext uri="{9D8B030D-6E8A-4147-A177-3AD203B41FA5}">
                      <a16:colId xmlns:a16="http://schemas.microsoft.com/office/drawing/2014/main" val="1365031463"/>
                    </a:ext>
                  </a:extLst>
                </a:gridCol>
              </a:tblGrid>
              <a:tr h="6905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П е р и о д ы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Количества депортированных (тыс.чел.)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020080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1918-1920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3149"/>
                  </a:ext>
                </a:extLst>
              </a:tr>
              <a:tr h="4159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1930-1931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867578"/>
                  </a:ext>
                </a:extLst>
              </a:tr>
              <a:tr h="4159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1932-1934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929466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1935-1938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949350"/>
                  </a:ext>
                </a:extLst>
              </a:tr>
              <a:tr h="4159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1940-1941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15079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1941-1942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656555"/>
                  </a:ext>
                </a:extLst>
              </a:tr>
              <a:tr h="4159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1943-1944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308536"/>
                  </a:ext>
                </a:extLst>
              </a:tr>
              <a:tr h="4159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1944-1945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894047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1947-1952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988831"/>
                  </a:ext>
                </a:extLst>
              </a:tr>
              <a:tr h="4159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6015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802121"/>
                  </a:ext>
                </a:extLst>
              </a:tr>
            </a:tbl>
          </a:graphicData>
        </a:graphic>
      </p:graphicFrame>
      <p:sp>
        <p:nvSpPr>
          <p:cNvPr id="79122" name="Rectangle 274">
            <a:extLst>
              <a:ext uri="{FF2B5EF4-FFF2-40B4-BE49-F238E27FC236}">
                <a16:creationId xmlns:a16="http://schemas.microsoft.com/office/drawing/2014/main" id="{989FCC44-E4CC-4C47-93A7-C68CCF9AE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63" y="120650"/>
            <a:ext cx="7158037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ru-RU" altLang="ru-RU" sz="3200" b="1" dirty="0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</a:t>
            </a:r>
            <a:r>
              <a:rPr lang="ru-RU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АСШТАБЫ ВНУТРЕННИХ ДЕПОРТАЦИЙ  </a:t>
            </a:r>
            <a:br>
              <a:rPr lang="en-US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</a:t>
            </a:r>
            <a:r>
              <a:rPr lang="ru-RU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  <a:r>
              <a:rPr lang="en-US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-19</a:t>
            </a:r>
            <a:r>
              <a:rPr lang="ru-RU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52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C0C9E598-B7D1-48A9-8BC4-117179A45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7543800" cy="581025"/>
          </a:xfrm>
        </p:spPr>
        <p:txBody>
          <a:bodyPr/>
          <a:lstStyle/>
          <a:p>
            <a:r>
              <a:rPr lang="ru-RU" altLang="ru-RU" sz="3200" b="1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асштабы внешних депортаций</a:t>
            </a:r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AF1828F7-C9B5-4A47-8EE4-339A09276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7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82030" name="Group 110">
            <a:extLst>
              <a:ext uri="{FF2B5EF4-FFF2-40B4-BE49-F238E27FC236}">
                <a16:creationId xmlns:a16="http://schemas.microsoft.com/office/drawing/2014/main" id="{DFA0AFF6-92FD-4382-B2B3-B559D273121D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1693863"/>
          <a:ext cx="8353425" cy="3474720"/>
        </p:xfrm>
        <a:graphic>
          <a:graphicData uri="http://schemas.openxmlformats.org/drawingml/2006/table">
            <a:tbl>
              <a:tblPr/>
              <a:tblGrid>
                <a:gridCol w="4046537">
                  <a:extLst>
                    <a:ext uri="{9D8B030D-6E8A-4147-A177-3AD203B41FA5}">
                      <a16:colId xmlns:a16="http://schemas.microsoft.com/office/drawing/2014/main" val="3594727961"/>
                    </a:ext>
                  </a:extLst>
                </a:gridCol>
                <a:gridCol w="4306888">
                  <a:extLst>
                    <a:ext uri="{9D8B030D-6E8A-4147-A177-3AD203B41FA5}">
                      <a16:colId xmlns:a16="http://schemas.microsoft.com/office/drawing/2014/main" val="1377702880"/>
                    </a:ext>
                  </a:extLst>
                </a:gridCol>
              </a:tblGrid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В И Д Ы  И  П Е Р И О Д 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КОЛИЧЕСТВА ДЕПОРТИРОВАННЫХ (ТЫС.ЧЕЛ.)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264910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СССР: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309069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Остарбайтеры (1941-1944)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062995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СССР: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880560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Репатриация (1944-1952)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36244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“Вестарбайтеры” (1945)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468888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в СССР: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299526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 Е Г О: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972842"/>
                  </a:ext>
                </a:extLst>
              </a:tr>
            </a:tbl>
          </a:graphicData>
        </a:graphic>
      </p:graphicFrame>
      <p:sp>
        <p:nvSpPr>
          <p:cNvPr id="82024" name="Rectangle 104">
            <a:extLst>
              <a:ext uri="{FF2B5EF4-FFF2-40B4-BE49-F238E27FC236}">
                <a16:creationId xmlns:a16="http://schemas.microsoft.com/office/drawing/2014/main" id="{3C8F1A4D-304A-4665-B5C3-466D03AA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30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49" name="Rectangle 89">
            <a:extLst>
              <a:ext uri="{FF2B5EF4-FFF2-40B4-BE49-F238E27FC236}">
                <a16:creationId xmlns:a16="http://schemas.microsoft.com/office/drawing/2014/main" id="{B76BA95B-0DA5-4B5E-9698-2135336CA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sz="3200" b="1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епортационные</a:t>
            </a: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операции (</a:t>
            </a: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1918-1941</a:t>
            </a:r>
            <a:endParaRPr lang="ru-RU" altLang="ru-RU" sz="32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6658" name="Group 98">
            <a:extLst>
              <a:ext uri="{FF2B5EF4-FFF2-40B4-BE49-F238E27FC236}">
                <a16:creationId xmlns:a16="http://schemas.microsoft.com/office/drawing/2014/main" id="{8DBFBCB8-178C-445B-B88F-657505D771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0825" y="1871663"/>
          <a:ext cx="8569325" cy="4600893"/>
        </p:xfrm>
        <a:graphic>
          <a:graphicData uri="http://schemas.openxmlformats.org/drawingml/2006/table">
            <a:tbl>
              <a:tblPr/>
              <a:tblGrid>
                <a:gridCol w="8569325">
                  <a:extLst>
                    <a:ext uri="{9D8B030D-6E8A-4147-A177-3AD203B41FA5}">
                      <a16:colId xmlns:a16="http://schemas.microsoft.com/office/drawing/2014/main" val="1756300724"/>
                    </a:ext>
                  </a:extLst>
                </a:gridCol>
              </a:tblGrid>
              <a:tr h="2476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ДЕПОРТАЦИИ КАЗАКОВ ИЗ ПРИТЕРЕЧЬЯ (1918-1920); 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065162"/>
                  </a:ext>
                </a:extLst>
              </a:tr>
              <a:tr h="303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Депортации кулаков-казаков из Семиречья (1921)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850687"/>
                  </a:ext>
                </a:extLst>
              </a:tr>
              <a:tr h="2476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гуманитариев («Философские пароходы», 1922); 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865417"/>
                  </a:ext>
                </a:extLst>
              </a:tr>
              <a:tr h="249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бывших помещиков и землевладельцев (1924-1925);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843112"/>
                  </a:ext>
                </a:extLst>
              </a:tr>
              <a:tr h="2476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Зачистка западных границ: финны и поляки (1929-1930);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565628"/>
                  </a:ext>
                </a:extLst>
              </a:tr>
              <a:tr h="249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de-DE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Зачистка восточных границ: корейцы (1930-1931)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518277"/>
                  </a:ext>
                </a:extLst>
              </a:tr>
              <a:tr h="2476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Кулацкая ссылка (1930-1936);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601163"/>
                  </a:ext>
                </a:extLst>
              </a:tr>
              <a:tr h="249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VIII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Переселение на стройки коммунизма (1932);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973054"/>
                  </a:ext>
                </a:extLst>
              </a:tr>
              <a:tr h="2476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IX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Голодная откочевка казахов (1933);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647826"/>
                  </a:ext>
                </a:extLst>
              </a:tr>
              <a:tr h="249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Зачистка западных границ: поляки и немцы (1935-1936);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045689"/>
                  </a:ext>
                </a:extLst>
              </a:tr>
              <a:tr h="2476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Зачистка южных границ: курды по всему периметру (1937);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487272"/>
                  </a:ext>
                </a:extLst>
              </a:tr>
              <a:tr h="249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XII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Зачистка восточных границ: тотальная депортация корейцев и др.(1937);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902656"/>
                  </a:ext>
                </a:extLst>
              </a:tr>
              <a:tr h="2476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XII</a:t>
                      </a:r>
                      <a:r>
                        <a:rPr kumimoji="0" lang="de-DE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Зачистка южных границ: иностранноподанные евреи и иранцы (1938);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747735"/>
                  </a:ext>
                </a:extLst>
              </a:tr>
              <a:tr h="249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XIV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Советизация и зачистка новых западных границ: бывшие польские и прочие иностранные граждане (1940); 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450852"/>
                  </a:ext>
                </a:extLst>
              </a:tr>
              <a:tr h="2476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Зачистка северных границ: Мурманская область (1940)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755306"/>
                  </a:ext>
                </a:extLst>
              </a:tr>
              <a:tr h="388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</a:t>
                      </a: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Советизация и зачистка северо-западных и юго-западных границ: Прибалтика, Западная Украина, Западная Белоруссии, Молдавия (1941); </a:t>
                      </a:r>
                      <a:endParaRPr kumimoji="0" lang="ru-RU" alt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47554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B8BA4002-DA5B-4DB4-97F2-5E0D924BCA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863" y="44450"/>
            <a:ext cx="7158037" cy="1412875"/>
          </a:xfrm>
        </p:spPr>
        <p:txBody>
          <a:bodyPr/>
          <a:lstStyle/>
          <a:p>
            <a:pPr algn="l"/>
            <a:r>
              <a:rPr lang="ru-RU" altLang="ru-RU" sz="3200" b="1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епортационные</a:t>
            </a: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операции (</a:t>
            </a: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1941-1946</a:t>
            </a:r>
            <a:endParaRPr lang="ru-RU" altLang="ru-RU" sz="32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8741" name="Group 133">
            <a:extLst>
              <a:ext uri="{FF2B5EF4-FFF2-40B4-BE49-F238E27FC236}">
                <a16:creationId xmlns:a16="http://schemas.microsoft.com/office/drawing/2014/main" id="{00B58ADF-0C8A-4C30-9E9B-7B44B9B3EA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1613" y="1312863"/>
          <a:ext cx="8751887" cy="5516880"/>
        </p:xfrm>
        <a:graphic>
          <a:graphicData uri="http://schemas.openxmlformats.org/drawingml/2006/table">
            <a:tbl>
              <a:tblPr/>
              <a:tblGrid>
                <a:gridCol w="8751887">
                  <a:extLst>
                    <a:ext uri="{9D8B030D-6E8A-4147-A177-3AD203B41FA5}">
                      <a16:colId xmlns:a16="http://schemas.microsoft.com/office/drawing/2014/main" val="2114481065"/>
                    </a:ext>
                  </a:extLst>
                </a:gridCol>
              </a:tblGrid>
              <a:tr h="241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ПРЕВЕНТИВНЫЕ ДЕПОРТАЦИИ ИЗ ОБЛАСТЕЙ РСФСР, ОБЪЯВЛЕННЫХ НА ВОЕННОМ ПОЛОЖЕНИИ (1941)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282865"/>
                  </a:ext>
                </a:extLst>
              </a:tr>
              <a:tr h="242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XVIII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Превентивные депортации советских немцев и финнов (1941-1942);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41165"/>
                  </a:ext>
                </a:extLst>
              </a:tr>
              <a:tr h="241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Депортации «трудармейцев» (1942-1943);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747683"/>
                  </a:ext>
                </a:extLst>
              </a:tr>
              <a:tr h="242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Депортации отступления: из Крыма и Северного Кавказа (весна-лето 1942);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146515"/>
                  </a:ext>
                </a:extLst>
              </a:tr>
              <a:tr h="241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Тотальная депортация карачаевцев (08-11.1943);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860123"/>
                  </a:ext>
                </a:extLst>
              </a:tr>
              <a:tr h="242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Тотальная депортация калмыков (12.1943 – 06.1944);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6055405"/>
                  </a:ext>
                </a:extLst>
              </a:tr>
              <a:tr h="241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Тотальная депортация чеченцев и ингушей (02-03.1944);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02920"/>
                  </a:ext>
                </a:extLst>
              </a:tr>
              <a:tr h="242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XXI</a:t>
                      </a: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Тотальная депортация балкарцев (03-05.1944);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67436"/>
                  </a:ext>
                </a:extLst>
              </a:tr>
              <a:tr h="241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kumimoji="0" lang="en-US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Очистка Тбилиси: внутригрузинская депортация «тунеядцев» из числа курдов и азербайджанцев (25.03.1944)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785818"/>
                  </a:ext>
                </a:extLst>
              </a:tr>
              <a:tr h="242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en-US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XXVI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оуновцев и членов их семей (1944 - 1948)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725962"/>
                  </a:ext>
                </a:extLst>
              </a:tr>
              <a:tr h="241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Тотальная депортация крымских татар и др. народов Крыма (05-07.1944);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343368"/>
                  </a:ext>
                </a:extLst>
              </a:tr>
              <a:tr h="242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XXVIII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Возвратные депортации поляков в Европейскую часть СССР (05-09.1944);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522289"/>
                  </a:ext>
                </a:extLst>
              </a:tr>
              <a:tr h="241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en-US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XXIX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населения из прифронтовой полосы (06.1944);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3776138"/>
                  </a:ext>
                </a:extLst>
              </a:tr>
              <a:tr h="242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Депортации коллаборантов и членов из семей (06.1944-01.1945);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393454"/>
                  </a:ext>
                </a:extLst>
              </a:tr>
              <a:tr h="241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en-US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XXX</a:t>
                      </a: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«Наказанные конфессии»: депортации «Истинно-православные христиане» (07.1944)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233616"/>
                  </a:ext>
                </a:extLst>
              </a:tr>
              <a:tr h="242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en-US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Тотальные депортации турок-месхетинцев, а также курдов, хемшинов, лазов и др. из Южной Грузии (11.1944);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056926"/>
                  </a:ext>
                </a:extLst>
              </a:tr>
              <a:tr h="241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de-DE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XXXIII</a:t>
                      </a: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Принудительная репатриация различных контингентов (1944 – 1946);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13207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E9ABF40E-42BD-4FB3-841F-E3A4931B4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350" y="-133350"/>
            <a:ext cx="7158038" cy="1412875"/>
          </a:xfrm>
        </p:spPr>
        <p:txBody>
          <a:bodyPr/>
          <a:lstStyle/>
          <a:p>
            <a:pPr algn="l"/>
            <a:r>
              <a:rPr lang="ru-RU" altLang="ru-RU" sz="3200" b="1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епортационные</a:t>
            </a: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операции (</a:t>
            </a: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III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1944-1952</a:t>
            </a:r>
            <a:endParaRPr lang="ru-RU" altLang="ru-RU" sz="32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9786" name="Group 154">
            <a:extLst>
              <a:ext uri="{FF2B5EF4-FFF2-40B4-BE49-F238E27FC236}">
                <a16:creationId xmlns:a16="http://schemas.microsoft.com/office/drawing/2014/main" id="{B7F626EF-6CCB-41D0-9861-C3A5B9F2F0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6913" y="1184275"/>
          <a:ext cx="8064500" cy="5684520"/>
        </p:xfrm>
        <a:graphic>
          <a:graphicData uri="http://schemas.openxmlformats.org/drawingml/2006/table">
            <a:tbl>
              <a:tblPr/>
              <a:tblGrid>
                <a:gridCol w="8064500">
                  <a:extLst>
                    <a:ext uri="{9D8B030D-6E8A-4147-A177-3AD203B41FA5}">
                      <a16:colId xmlns:a16="http://schemas.microsoft.com/office/drawing/2014/main" val="2377395107"/>
                    </a:ext>
                  </a:extLst>
                </a:gridCol>
              </a:tblGrid>
              <a:tr h="2143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4813" algn="l"/>
                          <a:tab pos="765175" algn="l"/>
                          <a:tab pos="1123950" algn="l"/>
                          <a:tab pos="2205038" algn="l"/>
                          <a:tab pos="2744788" algn="l"/>
                          <a:tab pos="4005263" algn="l"/>
                          <a:tab pos="5667375" algn="l"/>
                        </a:tabLst>
                      </a:pP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XXXIV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ИНТЕРНИРОВАНИЕ И ДЕПОРТАЦИЯ ГРАЖДАНСКОГО НЕМЕЦКОГО НАСЕЛЕНИЯ ИЗ ОККУПИРОВАННЫХ СТРАН ЕВРОПЫ (1944 – 1945, 1947);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603328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XXX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репатриированных финнов из Ленинграда и Ленинградской области (02-03.1948);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606659"/>
                  </a:ext>
                </a:extLst>
              </a:tr>
              <a:tr h="1952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XXX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Вторичная депортация контингентов, ранее депортированных из Европейской части СССР в Сибирь и Казахстан (03.1948);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535660"/>
                  </a:ext>
                </a:extLst>
              </a:tr>
              <a:tr h="188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XXXV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«бандитов и бандпособников из кулаков» из Литвы (22.05.1948);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674959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XXXV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греков и армян-”дашнаков” с Черноморского побережья (06.1948);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594807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r"/>
                          <a:tab pos="584200" algn="r"/>
                          <a:tab pos="876300" algn="r"/>
                          <a:tab pos="2636838" algn="ctr"/>
                          <a:tab pos="4005263" algn="l"/>
                          <a:tab pos="5273675" algn="r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XXXI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“тунеядцев-указников” (06.1948);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899783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курдов из отряда М.Барзани из Азербайджана (08.1948);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896970"/>
                  </a:ext>
                </a:extLst>
              </a:tr>
              <a:tr h="188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1260475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«бандитов и бандпособников» из кулаков из Измаильской обл. (10.1948)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580791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«бандитов и бандпособников» из кулаков из Прибалтики (29.01.1949);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269575"/>
                  </a:ext>
                </a:extLst>
              </a:tr>
              <a:tr h="2143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LIII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армян-«дашнаков», турок и греков с турецким, греческим и советским гражданством или без гражданства с Черноморского побережья и из Закавказья (05-06.1949)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718074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XL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«бандитов и бандпособников» из кулаков из Молдавии (06-07.1949)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767702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XL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кулаков и обвиненных в бандитизме из Псковской области (01.1950)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474427"/>
                  </a:ext>
                </a:extLst>
              </a:tr>
              <a:tr h="188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XL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иранцев без гражданства СССР из Грузии (03.1950);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379099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XL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бывших басмачей из Таджикистана (08.1950)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555135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XLV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„андерсовцев» и членов их семей (не ранее 02.1951)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151460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XL</a:t>
                      </a:r>
                      <a:r>
                        <a:rPr kumimoji="0" lang="en-US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IX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«Наказанные конфессии»: депортация последователей секты «Свидетели Иеговы» из Молдавии (04.1951)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962720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L. Депортация кулаков из районов, аннексированных в 1939-1940 гг. (10-12.1951)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858628"/>
                  </a:ext>
                </a:extLst>
              </a:tr>
              <a:tr h="188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«антисоветских элементов» (греков) из Грузии (12.1951)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910597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Депортация кулаков из Западной Белоруссии (03-05.1952)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41652"/>
                  </a:ext>
                </a:extLst>
              </a:tr>
              <a:tr h="190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14325" algn="l"/>
                          <a:tab pos="584200" algn="l"/>
                          <a:tab pos="876300" algn="l"/>
                          <a:tab pos="4005263" algn="l"/>
                          <a:tab pos="5626100" algn="l"/>
                        </a:tabLst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de-DE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«Наказанные конфессии»: депортация „иннокентьевцев» и адвентистов-реформаторов (03.1952)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62697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„</a:t>
            </a:r>
            <a:r>
              <a:rPr lang="ru-RU" dirty="0"/>
              <a:t>НАКАЗЫННЫЕ НАРОДЫ </a:t>
            </a:r>
            <a:r>
              <a:rPr lang="de-DE" dirty="0"/>
              <a:t>“</a:t>
            </a:r>
            <a:br>
              <a:rPr lang="de-DE" dirty="0"/>
            </a:br>
            <a:r>
              <a:rPr lang="ru-RU" sz="2200" dirty="0"/>
              <a:t>Тотальные этнические депортации во время Второй мировой войны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6112" r="9832"/>
          <a:stretch/>
        </p:blipFill>
        <p:spPr>
          <a:xfrm>
            <a:off x="791580" y="1484784"/>
            <a:ext cx="7560840" cy="505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50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4" y="169105"/>
            <a:ext cx="8693053" cy="65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0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4"/>
          <a:stretch/>
        </p:blipFill>
        <p:spPr>
          <a:xfrm>
            <a:off x="396616" y="166542"/>
            <a:ext cx="8350769" cy="65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90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7"/>
          <a:stretch/>
        </p:blipFill>
        <p:spPr>
          <a:xfrm>
            <a:off x="323528" y="510073"/>
            <a:ext cx="8496944" cy="583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0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22" y="746358"/>
            <a:ext cx="1730304" cy="25536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746359"/>
            <a:ext cx="1898393" cy="25536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2" t="7464" r="5007" b="6702"/>
          <a:stretch/>
        </p:blipFill>
        <p:spPr>
          <a:xfrm>
            <a:off x="4809459" y="3760424"/>
            <a:ext cx="1994789" cy="25488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3" y="749137"/>
            <a:ext cx="1898393" cy="25369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60424"/>
            <a:ext cx="1794702" cy="25488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28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4" y="683018"/>
            <a:ext cx="8650072" cy="54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84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5B37ABF-DDAC-45C4-BE7F-D99EC127D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863" y="44450"/>
            <a:ext cx="7158037" cy="1412875"/>
          </a:xfrm>
        </p:spPr>
        <p:txBody>
          <a:bodyPr/>
          <a:lstStyle/>
          <a:p>
            <a:pPr algn="l"/>
            <a:r>
              <a:rPr lang="ru-RU" altLang="ru-RU" sz="3200" b="1" dirty="0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Где искать документы о депортациях?</a:t>
            </a:r>
            <a:endParaRPr lang="ru-RU" altLang="ru-RU" sz="3200" b="1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397614D7-A78C-4CCB-96CC-FAD195C07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1700213"/>
            <a:ext cx="8568952" cy="4525962"/>
          </a:xfrm>
        </p:spPr>
        <p:txBody>
          <a:bodyPr>
            <a:normAutofit fontScale="92500" lnSpcReduction="10000"/>
          </a:bodyPr>
          <a:lstStyle/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</a:t>
            </a:r>
            <a:r>
              <a:rPr lang="ru-RU" sz="1800" dirty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АРХИВ РОССИЙСКОЙ ФЕДЕРАЦИИ</a:t>
            </a:r>
          </a:p>
          <a:p>
            <a:pPr indent="0">
              <a:buNone/>
            </a:pPr>
            <a:endParaRPr lang="ru-RU" sz="1800" dirty="0">
              <a:effectLst/>
              <a:latin typeface="Times New Roman CYR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Ф.Р-9401 Секретариат НКВД-МВД СССР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Р-9479 Отдел </a:t>
            </a:r>
            <a:r>
              <a:rPr lang="ru-RU" sz="1800" dirty="0" err="1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спецпереселений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НКВД-МВД СССР 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Р-3316  Центральный исполнительный комитет СССР 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1800" dirty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Р-5446 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Совнарком – Совет министров СССР </a:t>
            </a:r>
            <a:endParaRPr lang="ru-RU" sz="1800" dirty="0">
              <a:latin typeface="Times New Roman CYR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Р-7523 Президиум Верховного Совета  СССР 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1800" dirty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Р-8131 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Генпрокуратура РСССР 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Р-9414 ГУЛАГ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1800" dirty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Р-9478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Главное управление по борьбе с бандитизмом НКВД СССР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А-317 Переселенческое управление РСФСР</a:t>
            </a:r>
          </a:p>
          <a:p>
            <a:pPr indent="449580"/>
            <a:endParaRPr lang="ru-RU" sz="1800" dirty="0">
              <a:effectLst/>
              <a:latin typeface="Times New Roman CYR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ГОСУДАРСТВЕННЫЙ АРХИВ СОЦИАЛЬНО-ПОЛИТИЧЕСКОЙ ИСТОРИИ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644 Государственный комитет обороны СССР</a:t>
            </a:r>
          </a:p>
          <a:p>
            <a:pPr indent="449580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499803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5B37ABF-DDAC-45C4-BE7F-D99EC127D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863" y="44450"/>
            <a:ext cx="7158037" cy="1412875"/>
          </a:xfrm>
        </p:spPr>
        <p:txBody>
          <a:bodyPr/>
          <a:lstStyle/>
          <a:p>
            <a:pPr algn="l"/>
            <a:r>
              <a:rPr lang="ru-RU" altLang="ru-RU" sz="3200" b="1" dirty="0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Где искать документы о депортациях?</a:t>
            </a:r>
            <a:endParaRPr lang="ru-RU" altLang="ru-RU" sz="3200" b="1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397614D7-A78C-4CCB-96CC-FAD195C07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1700213"/>
            <a:ext cx="8568952" cy="4525962"/>
          </a:xfrm>
        </p:spPr>
        <p:txBody>
          <a:bodyPr>
            <a:normAutofit/>
          </a:bodyPr>
          <a:lstStyle/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</a:t>
            </a:r>
            <a:r>
              <a:rPr lang="ru-RU" sz="1800" dirty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ВОЕННЫЙ АРХИВ</a:t>
            </a:r>
            <a:endParaRPr lang="en-US" sz="1800" dirty="0">
              <a:effectLst/>
              <a:latin typeface="Times New Roman CYR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Ф.38650 Главное управления внутренних войск НКВД СССР 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Ф.38654 Управление внутренних войск НКВД Северо-Кавказского военного округа 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Ф.38660 Штаб войск НКВД по переселению спецконтингента из Чечено-Ингушской АССР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Ф.38663 Управление 8-й стрелковой дивизии внутренних войск НКВД</a:t>
            </a:r>
          </a:p>
          <a:p>
            <a:pPr indent="449580"/>
            <a:r>
              <a:rPr lang="ru-RU" sz="1800" i="1" dirty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800" i="1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ольшая часть архивов соединений, участвовавших в депортационных операциях 1943-1944 гг. на Северном Кавказе, погибла в 1946 году при пожаре в Центральном архиве внутренних войск СССР на Покровке. </a:t>
            </a:r>
            <a:endParaRPr lang="ru-RU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endParaRPr lang="ru-RU" sz="1800" dirty="0">
              <a:effectLst/>
              <a:latin typeface="Times New Roman CYR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АРХИВ ЭКОНОМИКИ</a:t>
            </a:r>
          </a:p>
          <a:p>
            <a:pPr indent="449580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Ф.567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Главное Переселенческое управление Минсельхоза СССР</a:t>
            </a:r>
          </a:p>
          <a:p>
            <a:pPr indent="449580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56395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5" y="1556792"/>
            <a:ext cx="8269990" cy="2898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2A0FC2-4D7B-4E3F-9B57-17BD92193BA3}"/>
              </a:ext>
            </a:extLst>
          </p:cNvPr>
          <p:cNvSpPr txBox="1"/>
          <p:nvPr/>
        </p:nvSpPr>
        <p:spPr>
          <a:xfrm>
            <a:off x="2123728" y="50851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37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МАНДЕЛЬШТАМ И ПЛАТОНОВ</a:t>
            </a:r>
            <a:br>
              <a:rPr lang="de-DE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i="1" dirty="0"/>
              <a:t>„</a:t>
            </a:r>
            <a:r>
              <a:rPr lang="ru-RU" i="1" dirty="0"/>
              <a:t>…Египетские строители обращаются с человеческой массой как с материалом, которого должно хватить, который должен быть поставлен в любом количестве</a:t>
            </a:r>
            <a:r>
              <a:rPr lang="de-DE" i="1" dirty="0"/>
              <a:t>“</a:t>
            </a:r>
            <a:r>
              <a:rPr lang="ru-RU" i="1" dirty="0"/>
              <a:t>.</a:t>
            </a:r>
            <a:endParaRPr lang="de-DE" i="1" dirty="0"/>
          </a:p>
          <a:p>
            <a:endParaRPr lang="ru-RU" dirty="0"/>
          </a:p>
          <a:p>
            <a:r>
              <a:rPr lang="ru-RU" dirty="0"/>
              <a:t>Осип Мандельштам. Гуманизм и современность</a:t>
            </a:r>
          </a:p>
          <a:p>
            <a:r>
              <a:rPr lang="ru-RU" i="1" dirty="0"/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i="1" dirty="0"/>
          </a:p>
          <a:p>
            <a:endParaRPr lang="ru-RU" i="1" dirty="0"/>
          </a:p>
          <a:p>
            <a:pPr marL="0" indent="0">
              <a:buNone/>
            </a:pPr>
            <a:r>
              <a:rPr lang="ru-RU" i="1" dirty="0"/>
              <a:t>«На оседлости коммунизм никак не состоится: нет ему ни врага, ни радости!..»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Андрей Платонов. </a:t>
            </a:r>
            <a:r>
              <a:rPr lang="ru-RU" dirty="0" err="1"/>
              <a:t>Чевенгур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637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СТАЛИН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«Товарищу Берия. </a:t>
            </a:r>
          </a:p>
          <a:p>
            <a:r>
              <a:rPr lang="ru-RU" dirty="0"/>
              <a:t>Надо выселить с треском!...»</a:t>
            </a:r>
            <a:endParaRPr lang="ru-RU" i="1" dirty="0"/>
          </a:p>
          <a:p>
            <a:pPr algn="r"/>
            <a:r>
              <a:rPr lang="ru-RU" i="1" dirty="0"/>
              <a:t>Иосиф Сталин</a:t>
            </a:r>
          </a:p>
          <a:p>
            <a:pPr algn="r"/>
            <a:endParaRPr lang="ru-RU" i="1" dirty="0"/>
          </a:p>
          <a:p>
            <a:endParaRPr lang="de-DE" dirty="0"/>
          </a:p>
          <a:p>
            <a:r>
              <a:rPr lang="en-US" sz="1600" dirty="0" err="1"/>
              <a:t>Боевое</a:t>
            </a:r>
            <a:r>
              <a:rPr lang="en-US" sz="1600" dirty="0"/>
              <a:t> </a:t>
            </a:r>
            <a:r>
              <a:rPr lang="en-US" sz="1600" dirty="0" err="1"/>
              <a:t>донесение</a:t>
            </a:r>
            <a:r>
              <a:rPr lang="en-US" sz="1600" dirty="0"/>
              <a:t> № 28/</a:t>
            </a:r>
            <a:r>
              <a:rPr lang="en-US" sz="1600" dirty="0" err="1"/>
              <a:t>оп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03.08.1941. </a:t>
            </a:r>
            <a:r>
              <a:rPr lang="en-US" sz="1600" dirty="0" err="1"/>
              <a:t>Опубликовано</a:t>
            </a:r>
            <a:r>
              <a:rPr lang="en-US" sz="1600" dirty="0"/>
              <a:t> в: </a:t>
            </a:r>
            <a:r>
              <a:rPr lang="en-US" sz="1600" dirty="0" err="1"/>
              <a:t>Из</a:t>
            </a:r>
            <a:r>
              <a:rPr lang="en-US" sz="1600" dirty="0"/>
              <a:t> </a:t>
            </a:r>
            <a:r>
              <a:rPr lang="en-US" sz="1600" dirty="0" err="1"/>
              <a:t>истории</a:t>
            </a:r>
            <a:r>
              <a:rPr lang="en-US" sz="1600" dirty="0"/>
              <a:t> </a:t>
            </a:r>
            <a:r>
              <a:rPr lang="en-US" sz="1600" dirty="0" err="1"/>
              <a:t>Великой</a:t>
            </a:r>
            <a:r>
              <a:rPr lang="en-US" sz="1600" dirty="0"/>
              <a:t> </a:t>
            </a:r>
            <a:r>
              <a:rPr lang="en-US" sz="1600" dirty="0" err="1"/>
              <a:t>Отечественной</a:t>
            </a:r>
            <a:r>
              <a:rPr lang="en-US" sz="1600" dirty="0"/>
              <a:t> </a:t>
            </a:r>
            <a:r>
              <a:rPr lang="en-US" sz="1600" dirty="0" err="1"/>
              <a:t>войны</a:t>
            </a:r>
            <a:r>
              <a:rPr lang="en-US" sz="1600" dirty="0"/>
              <a:t> // </a:t>
            </a:r>
            <a:r>
              <a:rPr lang="en-US" sz="1600" dirty="0" err="1"/>
              <a:t>Известия</a:t>
            </a:r>
            <a:r>
              <a:rPr lang="en-US" sz="1600" dirty="0"/>
              <a:t> ЦК КПСС. 1990. № 9. С.195 </a:t>
            </a:r>
            <a:endParaRPr lang="de-DE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7433" y="1524000"/>
            <a:ext cx="330077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7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582CDDC-5876-4103-8167-462C46788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158038" cy="1412875"/>
          </a:xfrm>
        </p:spPr>
        <p:txBody>
          <a:bodyPr/>
          <a:lstStyle/>
          <a:p>
            <a:pPr algn="l"/>
            <a:r>
              <a:rPr lang="ru-RU" altLang="ru-RU" sz="3200" b="1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епортации как </a:t>
            </a:r>
            <a:b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принудительные миграции</a:t>
            </a: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428B3FD1-04B0-4593-9578-A41AACE3D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963738"/>
            <a:ext cx="727392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b="1"/>
              <a:t>Принудительные миграции</a:t>
            </a:r>
            <a:r>
              <a:rPr lang="ru-RU" altLang="ru-RU"/>
              <a:t> — это перемещения значительных масс людей, предпринятые государством по отношению к своим или чужим гражданам с применением </a:t>
            </a:r>
            <a:r>
              <a:rPr lang="ru-RU" altLang="ru-RU" b="1"/>
              <a:t>давления</a:t>
            </a:r>
            <a:r>
              <a:rPr lang="ru-RU" altLang="ru-RU"/>
              <a:t> или </a:t>
            </a:r>
            <a:r>
              <a:rPr lang="ru-RU" altLang="ru-RU" b="1"/>
              <a:t>принуждения. С</a:t>
            </a:r>
            <a:r>
              <a:rPr lang="ru-RU" altLang="ru-RU"/>
              <a:t>амо принуждение может быть при этом </a:t>
            </a:r>
            <a:r>
              <a:rPr lang="ru-RU" altLang="ru-RU" b="1"/>
              <a:t>прямым</a:t>
            </a:r>
            <a:r>
              <a:rPr lang="ru-RU" altLang="ru-RU"/>
              <a:t> или </a:t>
            </a:r>
            <a:r>
              <a:rPr lang="ru-RU" altLang="ru-RU" b="1"/>
              <a:t>косвенным</a:t>
            </a:r>
            <a:r>
              <a:rPr lang="ru-RU" altLang="ru-RU"/>
              <a:t>. 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F22C056A-AFE0-4D14-B189-DFD9F7A28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3860800"/>
            <a:ext cx="82804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случае мы имеем дело с </a:t>
            </a: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насильственными миграциями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депортациями (от латю </a:t>
            </a:r>
            <a:r>
              <a:rPr lang="ru-RU" altLang="ru-RU" sz="1600" b="1">
                <a:latin typeface="Times New Roman" panose="02020603050405020304" pitchFamily="18" charset="0"/>
              </a:rPr>
              <a:t>“deportatio” - изгнание, ссылка)</a:t>
            </a:r>
            <a:r>
              <a:rPr lang="ru-RU" altLang="ru-RU" sz="1600">
                <a:latin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 во втором — с так называемыми </a:t>
            </a: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вынужденными (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или добровольно-вынужденными) </a:t>
            </a: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миграциями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государство всего лишь “влияет” на обстоятельства и факторы индивидуального принятия решения о переселении, но именно таким образом, каким оно, государство, хотело бы это переселение видеть. В первом случае мы имеем дело с откровенно репрессивным (карательным) характером воздействия государства на гражданина (или иноподданного), во втором — с целенаправленным административным давлением на его волеизъявление. </a:t>
            </a:r>
            <a:endParaRPr lang="ru-RU" altLang="ru-RU" sz="1600">
              <a:latin typeface="Times New Roman" panose="02020603050405020304" pitchFamily="18" charset="0"/>
            </a:endParaRPr>
          </a:p>
          <a:p>
            <a:pPr algn="just" eaLnBrk="0" hangingPunct="0"/>
            <a:br>
              <a:rPr lang="ru-RU" altLang="ru-RU" sz="1600">
                <a:latin typeface="Times New Roman" panose="02020603050405020304" pitchFamily="18" charset="0"/>
              </a:rPr>
            </a:br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7F8D1A0B-1DBD-4D8B-8803-86813F2E9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8500" y="3898900"/>
            <a:ext cx="3017837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4520" name="Rectangle 8">
            <a:extLst>
              <a:ext uri="{FF2B5EF4-FFF2-40B4-BE49-F238E27FC236}">
                <a16:creationId xmlns:a16="http://schemas.microsoft.com/office/drawing/2014/main" id="{90CC7EEB-4C79-4C7D-B9EC-D00424212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8500" y="3905250"/>
            <a:ext cx="24844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ru-RU" altLang="ru-RU" sz="1000" baseline="30000">
                <a:cs typeface="Times New Roman" panose="02020603050405020304" pitchFamily="18" charset="0"/>
                <a:hlinkClick r:id="rId2"/>
              </a:rPr>
              <a:t>[1]</a:t>
            </a:r>
            <a:r>
              <a:rPr lang="ru-RU" altLang="ru-RU" sz="1000">
                <a:latin typeface="Times New Roman CYR" panose="02020603050405020304" pitchFamily="18" charset="0"/>
                <a:cs typeface="Times New Roman" panose="02020603050405020304" pitchFamily="18" charset="0"/>
              </a:rPr>
              <a:t> От лат. “deportatio” - изгнание, ссылка.</a:t>
            </a:r>
            <a:endParaRPr lang="ru-RU" alt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5B37ABF-DDAC-45C4-BE7F-D99EC127D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863" y="44450"/>
            <a:ext cx="7158037" cy="1412875"/>
          </a:xfrm>
        </p:spPr>
        <p:txBody>
          <a:bodyPr/>
          <a:lstStyle/>
          <a:p>
            <a:pPr algn="l"/>
            <a:r>
              <a:rPr lang="ru-RU" altLang="ru-RU" sz="3200" b="1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</a:t>
            </a:r>
            <a:r>
              <a:rPr lang="ru-RU" altLang="ru-RU" sz="32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епортации как репрессии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397614D7-A78C-4CCB-96CC-FAD195C07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400" b="1"/>
              <a:t>Депортации</a:t>
            </a:r>
            <a:r>
              <a:rPr lang="ru-RU" altLang="ru-RU" sz="2400"/>
              <a:t>, или насильственные миграции, — это одна из специфических форм или разновидностей </a:t>
            </a:r>
            <a:r>
              <a:rPr lang="ru-RU" altLang="ru-RU" sz="2400" b="1"/>
              <a:t>политических</a:t>
            </a:r>
            <a:r>
              <a:rPr lang="ru-RU" altLang="ru-RU" sz="2400"/>
              <a:t> </a:t>
            </a:r>
            <a:r>
              <a:rPr lang="ru-RU" altLang="ru-RU" sz="2400" b="1"/>
              <a:t>репрессий (</a:t>
            </a:r>
            <a:r>
              <a:rPr lang="ru-RU" altLang="ru-RU" sz="2400"/>
              <a:t>от лат. “repressio” - карательная мера, наказание, имеющая целью подавить, пресечь что-либо</a:t>
            </a:r>
            <a:r>
              <a:rPr lang="ru-RU" altLang="ru-RU" sz="2400" b="1"/>
              <a:t>), </a:t>
            </a:r>
            <a:r>
              <a:rPr lang="ru-RU" altLang="ru-RU" sz="2400"/>
              <a:t>предпринятых</a:t>
            </a:r>
            <a:r>
              <a:rPr lang="ru-RU" altLang="ru-RU" sz="2400" b="1"/>
              <a:t> </a:t>
            </a:r>
            <a:r>
              <a:rPr lang="ru-RU" altLang="ru-RU" sz="2400"/>
              <a:t>государством по отношению к своим или чужим гражданам с применением силы или </a:t>
            </a:r>
            <a:r>
              <a:rPr lang="ru-RU" altLang="ru-RU" sz="2400" b="1"/>
              <a:t>принуждения</a:t>
            </a:r>
            <a:r>
              <a:rPr lang="ru-RU" altLang="ru-RU" sz="2400"/>
              <a:t>.  На шкале тяжести репрессий депортации занимают промежуточное положение: Это, конечно, не высшая мера наказания и даже не ссылка по суду на каторжный труд на Колыму или другие «острова» ГУЛАГа, но и легчайшей из репрессий - депортацию тоже не назовешь.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965" name="Group 309">
            <a:extLst>
              <a:ext uri="{FF2B5EF4-FFF2-40B4-BE49-F238E27FC236}">
                <a16:creationId xmlns:a16="http://schemas.microsoft.com/office/drawing/2014/main" id="{026F262E-975E-4BEE-AC37-BBAF5C66C31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3338" y="111125"/>
          <a:ext cx="5003800" cy="6827520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2989257509"/>
                    </a:ext>
                  </a:extLst>
                </a:gridCol>
              </a:tblGrid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А.  РЕПРЕССИВНЫЕ   МИГРАЦИИ (ДЕПОРТАЦИИ)</a:t>
                      </a:r>
                      <a:endParaRPr kumimoji="0" lang="ru-RU" altLang="ru-RU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754118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I. ПО СОЦИАЛЬНОМУ ПРИЗНАКУ: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590475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1. Расказачивание (1919-1920)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950380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2. Раскулачивание (1930-1933)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461347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3. Выселение "дворян" (1935)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512978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II. ПО ЭТНИЧЕСКОМУ ПРИЗНАКУ: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804634"/>
                  </a:ext>
                </a:extLst>
              </a:tr>
              <a:tr h="142875">
                <a:tc>
                  <a:txBody>
                    <a:bodyPr/>
                    <a:lstStyle>
                      <a:lvl1pPr marL="495300" indent="-4953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63588" indent="-3063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093788" indent="-1793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331913" indent="396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625600" indent="203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082800" indent="203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540000" indent="203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997200" indent="203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454400" indent="203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В порядке “политической подготовки театра военных действий” и </a:t>
                      </a:r>
                      <a:endParaRPr kumimoji="0" lang="en-US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“зачистки границ” :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013204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	а) тотальные;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106263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	б) частичные.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724228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2. Тотальные депортации "наказанных народов": 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805244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	а) превентивные;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375107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	б) депортации “возмездия”.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037167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4. Компенсирующие миграции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142380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5. Принудительная оседлость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749641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III. ПО КОНФЕССИОНАЛЬНОМУ ПРИЗНАКУ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842959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1. Конфессии в целом (истинно-православные христиане, иеговисты и др.)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3161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3. Духовенство разных конфессий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917701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IV. ПО ПОЛИТИЧЕСКОМУ ПРИЗНАКУ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343758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1. Члены запрещенных партий и организаций 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528476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2. Члены семей врагов народа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836696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3. “Социально-опасные” элементы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922315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4. Договорные репатрианты  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666020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5. Иностранные подданные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803540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V. ВОЕННОПЛЕННЫЕ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035926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1. Военнопленные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889252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2. Гражданские интернированные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721922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VI. ОСУЖДЕННЫЕ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478818"/>
                  </a:ext>
                </a:extLst>
              </a:tr>
              <a:tr h="142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1. Политические (узники совести)</a:t>
                      </a:r>
                      <a:endParaRPr kumimoji="0" lang="ru-RU" altLang="ru-RU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296913"/>
                  </a:ext>
                </a:extLst>
              </a:tr>
              <a:tr h="141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2. Уголовные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019025"/>
                  </a:ext>
                </a:extLst>
              </a:tr>
            </a:tbl>
          </a:graphicData>
        </a:graphic>
      </p:graphicFrame>
      <p:graphicFrame>
        <p:nvGraphicFramePr>
          <p:cNvPr id="70963" name="Group 307">
            <a:extLst>
              <a:ext uri="{FF2B5EF4-FFF2-40B4-BE49-F238E27FC236}">
                <a16:creationId xmlns:a16="http://schemas.microsoft.com/office/drawing/2014/main" id="{BC788475-3C39-425F-AB69-71345D2CD64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01564641"/>
              </p:ext>
            </p:extLst>
          </p:nvPr>
        </p:nvGraphicFramePr>
        <p:xfrm>
          <a:off x="4572000" y="260648"/>
          <a:ext cx="4176713" cy="5924254"/>
        </p:xfrm>
        <a:graphic>
          <a:graphicData uri="http://schemas.openxmlformats.org/drawingml/2006/table">
            <a:tbl>
              <a:tblPr/>
              <a:tblGrid>
                <a:gridCol w="4176713">
                  <a:extLst>
                    <a:ext uri="{9D8B030D-6E8A-4147-A177-3AD203B41FA5}">
                      <a16:colId xmlns:a16="http://schemas.microsoft.com/office/drawing/2014/main" val="3922633790"/>
                    </a:ext>
                  </a:extLst>
                </a:gridCol>
              </a:tblGrid>
              <a:tr h="6587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НЕРЕПРЕССИВНЫЕ ("ДОБРОВОЛЬНО-ВЫНУЖДЕННЫЕ") МИГРАЦИИ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666520"/>
                  </a:ext>
                </a:extLst>
              </a:tr>
              <a:tr h="6587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VII. ПЛАНОВЫЕ ПЕРЕСЕЛЕНИЯ И ПЕРЕСЕЛЕНИЯ "ПО ПРИЗЫВУ"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162308"/>
                  </a:ext>
                </a:extLst>
              </a:tr>
              <a:tr h="39438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1. В отдаленные и неосвоенные районы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987199"/>
                  </a:ext>
                </a:extLst>
              </a:tr>
              <a:tr h="39438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2. С гор на "плоскость"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103983"/>
                  </a:ext>
                </a:extLst>
              </a:tr>
              <a:tr h="6587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3.Вследствие военного,  промышленного, энергетического и других видов строительства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842663"/>
                  </a:ext>
                </a:extLst>
              </a:tr>
              <a:tr h="39438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4. Переселения "демобилизованных"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090355"/>
                  </a:ext>
                </a:extLst>
              </a:tr>
              <a:tr h="6587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VIII.ЭВАКУИРОВАННЫЕ (РЕЭВАКУИРОВАННЫЕ), БЕЖЕНЦЫ,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738400"/>
                  </a:ext>
                </a:extLst>
              </a:tr>
              <a:tr h="39438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ДОБРОВОЛЬНЫЕ РЕПАТРИАНТЫ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333841"/>
                  </a:ext>
                </a:extLst>
              </a:tr>
              <a:tr h="39438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1. В результате военных действий 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9278578"/>
                  </a:ext>
                </a:extLst>
              </a:tr>
              <a:tr h="6587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2.В результате геноцида, межэтнических и межконфессиональных конфликтов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634046"/>
                  </a:ext>
                </a:extLst>
              </a:tr>
              <a:tr h="6587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cs typeface="Times New Roman" panose="02020603050405020304" pitchFamily="18" charset="0"/>
                        </a:rPr>
                        <a:t>3.Вследствие стихийных бедствий и экологических катастроф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1476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68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</a:t>
            </a:r>
            <a:r>
              <a:rPr lang="ru-RU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АСШТАБЫ ВНУТРЕННИХ и ВНЕШНИХ ДЕПОРТАЦИЙ,</a:t>
            </a:r>
            <a:r>
              <a:rPr lang="en-US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19</a:t>
            </a:r>
            <a:r>
              <a:rPr lang="ru-RU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  <a:r>
              <a:rPr lang="en-US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-19</a:t>
            </a:r>
            <a:r>
              <a:rPr lang="ru-RU" altLang="ru-RU" sz="3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52</a:t>
            </a:r>
            <a:endParaRPr lang="ru-RU" sz="32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21902605"/>
              </p:ext>
            </p:extLst>
          </p:nvPr>
        </p:nvGraphicFramePr>
        <p:xfrm>
          <a:off x="4648200" y="1524000"/>
          <a:ext cx="4059238" cy="5001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9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41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ВНЕШНИЕ ДЕПОРТАЦИИ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чел.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КАТЕГОРИИ И ПЕРИОДЫ</a:t>
                      </a: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ДЕПОРТИРОВАННЫХ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ИЗ СССР:</a:t>
                      </a: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Остарбайтеры</a:t>
                      </a:r>
                      <a:r>
                        <a:rPr lang="de-D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(1941 -1944)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СССР</a:t>
                      </a:r>
                      <a:r>
                        <a:rPr lang="de-D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Репатрианты 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(1944 – 1952)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5460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</a:t>
                      </a: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Вестарбайтеры</a:t>
                      </a:r>
                      <a:r>
                        <a:rPr lang="de-D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(1945)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ВСЕГО: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8960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15578041"/>
              </p:ext>
            </p:extLst>
          </p:nvPr>
        </p:nvGraphicFramePr>
        <p:xfrm>
          <a:off x="457200" y="1523999"/>
          <a:ext cx="4059238" cy="5001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9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485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ВНУТРЕННИЕ ДЕПОРТАЦИИ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(тыс. чел.)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ПЕРИОДЫ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ДЕПОРТИРОВАННЫХ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1919-1929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1930-1931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1932-1934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535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1935-1938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1940-1941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1941-1942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1943-1944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1944-1945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1947-1952</a:t>
                      </a:r>
                      <a:endParaRPr lang="ru-RU" sz="9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ВСЕГО: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6015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826" marR="3182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603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593</TotalTime>
  <Words>1760</Words>
  <Application>Microsoft Office PowerPoint</Application>
  <PresentationFormat>On-screen Show (4:3)</PresentationFormat>
  <Paragraphs>231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OfficinaSerifC</vt:lpstr>
      <vt:lpstr>Times New Roman</vt:lpstr>
      <vt:lpstr>Times New Roman CYR</vt:lpstr>
      <vt:lpstr>Wingdings 2</vt:lpstr>
      <vt:lpstr>Paper</vt:lpstr>
      <vt:lpstr>Павел ПОЛЯН   СОВЕТСКИЕ ДЕПОРТАЦИИ  И ДОКУМЕНТИРУЮЩИЕ ИХ АРХИВЫ </vt:lpstr>
      <vt:lpstr>PowerPoint Presentation</vt:lpstr>
      <vt:lpstr>PowerPoint Presentation</vt:lpstr>
      <vt:lpstr>МАНДЕЛЬШТАМ И ПЛАТОНОВ </vt:lpstr>
      <vt:lpstr>СТАЛИН</vt:lpstr>
      <vt:lpstr>Депортации как  принудительные миграции</vt:lpstr>
      <vt:lpstr>Депортации как репрессии</vt:lpstr>
      <vt:lpstr>PowerPoint Presentation</vt:lpstr>
      <vt:lpstr>МАСШТАБЫ ВНУТРЕННИХ и ВНЕШНИХ ДЕПОРТАЦИЙ, 1918-1952</vt:lpstr>
      <vt:lpstr>PowerPoint Presentation</vt:lpstr>
      <vt:lpstr>Масштабы внешних депортаций</vt:lpstr>
      <vt:lpstr>Депортационные операции (I)  1918-1941</vt:lpstr>
      <vt:lpstr>Депортационные операции (II)  1941-1946</vt:lpstr>
      <vt:lpstr>Депортационные операции (III)  1944-1952</vt:lpstr>
      <vt:lpstr>„НАКАЗЫННЫЕ НАРОДЫ “ Тотальные этнические депортации во время Второй мировой войны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Где искать документы о депортациях?</vt:lpstr>
      <vt:lpstr>Где искать документы о депортациях?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КОНСТАНТИН ХИТРОВ  АЛЕКСАНДР ХИТРОВ   МИХАИЛ СМОРОДКИН   ПЕТР МАЛЕВИЧ</dc:title>
  <dc:creator>User</dc:creator>
  <cp:lastModifiedBy>Jarlath McGuckin</cp:lastModifiedBy>
  <cp:revision>58</cp:revision>
  <dcterms:created xsi:type="dcterms:W3CDTF">2014-10-08T20:32:46Z</dcterms:created>
  <dcterms:modified xsi:type="dcterms:W3CDTF">2020-08-14T16:42:46Z</dcterms:modified>
</cp:coreProperties>
</file>