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1" r:id="rId4"/>
    <p:sldId id="263" r:id="rId5"/>
    <p:sldId id="268" r:id="rId6"/>
    <p:sldId id="266" r:id="rId7"/>
    <p:sldId id="269" r:id="rId8"/>
    <p:sldId id="298" r:id="rId9"/>
    <p:sldId id="270" r:id="rId10"/>
    <p:sldId id="271" r:id="rId11"/>
    <p:sldId id="287" r:id="rId12"/>
    <p:sldId id="288" r:id="rId13"/>
    <p:sldId id="289" r:id="rId14"/>
    <p:sldId id="290" r:id="rId15"/>
    <p:sldId id="291" r:id="rId16"/>
    <p:sldId id="292" r:id="rId17"/>
    <p:sldId id="293" r:id="rId18"/>
    <p:sldId id="294" r:id="rId19"/>
    <p:sldId id="295" r:id="rId20"/>
    <p:sldId id="296" r:id="rId21"/>
    <p:sldId id="297" r:id="rId22"/>
    <p:sldId id="273" r:id="rId23"/>
    <p:sldId id="275" r:id="rId24"/>
    <p:sldId id="280" r:id="rId25"/>
    <p:sldId id="276" r:id="rId26"/>
    <p:sldId id="277" r:id="rId27"/>
    <p:sldId id="278" r:id="rId28"/>
    <p:sldId id="279" r:id="rId29"/>
    <p:sldId id="281" r:id="rId30"/>
    <p:sldId id="274" r:id="rId31"/>
    <p:sldId id="282" r:id="rId32"/>
    <p:sldId id="283" r:id="rId33"/>
    <p:sldId id="286" r:id="rId34"/>
    <p:sldId id="284" r:id="rId35"/>
    <p:sldId id="285" r:id="rId36"/>
    <p:sldId id="299" r:id="rId3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2962898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217684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8116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381147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293880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3200573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3148989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4157305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3051235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203507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35E7F8F-D0A0-47B8-A688-CC89A6DDD646}" type="datetimeFigureOut">
              <a:rPr lang="ru-RU" smtClean="0"/>
              <a:pPr/>
              <a:t>22.09.2020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2FCC840-AAEC-4688-9315-33632E1F20D9}" type="slidenum">
              <a:rPr lang="ru-RU" smtClean="0"/>
              <a:pPr/>
              <a:t>‹#›</a:t>
            </a:fld>
            <a:endParaRPr lang="ru-RU"/>
          </a:p>
        </p:txBody>
      </p:sp>
    </p:spTree>
    <p:extLst>
      <p:ext uri="{BB962C8B-B14F-4D97-AF65-F5344CB8AC3E}">
        <p14:creationId xmlns:p14="http://schemas.microsoft.com/office/powerpoint/2010/main" val="298810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5E7F8F-D0A0-47B8-A688-CC89A6DDD646}" type="datetimeFigureOut">
              <a:rPr lang="ru-RU" smtClean="0"/>
              <a:pPr/>
              <a:t>22.09.2020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CC840-AAEC-4688-9315-33632E1F20D9}" type="slidenum">
              <a:rPr lang="ru-RU" smtClean="0"/>
              <a:pPr/>
              <a:t>‹#›</a:t>
            </a:fld>
            <a:endParaRPr lang="ru-RU"/>
          </a:p>
        </p:txBody>
      </p:sp>
    </p:spTree>
    <p:extLst>
      <p:ext uri="{BB962C8B-B14F-4D97-AF65-F5344CB8AC3E}">
        <p14:creationId xmlns:p14="http://schemas.microsoft.com/office/powerpoint/2010/main" val="538353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tambovarchiv.ru/"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ambovarchiv.ru/sites/default/files/file-page/putevoditel-gato.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tambovarchiv.ru/node/229"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tambovarchiv.ru/node/180" TargetMode="Externa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tambovarchiv.ru/sites/default/files/file-book/iz-moskvi-dolgno-ehat-na-tambov.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docs.google.com/viewer?url=https://tambovarchiv.ru/sites/default/files/file-book/vernadskii-v-tk.pdf" TargetMode="Externa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gaspito.ru/"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524000" y="879230"/>
            <a:ext cx="9325708" cy="3131894"/>
          </a:xfrm>
        </p:spPr>
        <p:txBody>
          <a:bodyPr>
            <a:normAutofit fontScale="90000"/>
          </a:bodyPr>
          <a:lstStyle/>
          <a:p>
            <a:r>
              <a:rPr lang="ru-RU" b="1" dirty="0">
                <a:latin typeface="+mn-lt"/>
              </a:rPr>
              <a:t>Tambov </a:t>
            </a:r>
            <a:r>
              <a:rPr lang="en-US" b="1" dirty="0">
                <a:latin typeface="+mn-lt"/>
              </a:rPr>
              <a:t>R</a:t>
            </a:r>
            <a:r>
              <a:rPr lang="ru-RU" b="1" dirty="0">
                <a:latin typeface="+mn-lt"/>
              </a:rPr>
              <a:t>egion</a:t>
            </a:r>
            <a:r>
              <a:rPr lang="en-US" b="1" dirty="0">
                <a:latin typeface="+mn-lt"/>
              </a:rPr>
              <a:t>’s</a:t>
            </a:r>
            <a:r>
              <a:rPr lang="ru-RU" b="1" dirty="0">
                <a:latin typeface="+mn-lt"/>
              </a:rPr>
              <a:t> Archives: </a:t>
            </a:r>
            <a:r>
              <a:rPr lang="en-US" b="1" dirty="0">
                <a:latin typeface="+mn-lt"/>
              </a:rPr>
              <a:t>R</a:t>
            </a:r>
            <a:r>
              <a:rPr lang="ru-RU" b="1" dirty="0">
                <a:latin typeface="+mn-lt"/>
              </a:rPr>
              <a:t>esearch </a:t>
            </a:r>
            <a:r>
              <a:rPr lang="en-US" b="1" dirty="0">
                <a:latin typeface="+mn-lt"/>
              </a:rPr>
              <a:t>R</a:t>
            </a:r>
            <a:r>
              <a:rPr lang="ru-RU" b="1" dirty="0">
                <a:latin typeface="+mn-lt"/>
              </a:rPr>
              <a:t>esource</a:t>
            </a:r>
            <a:r>
              <a:rPr lang="ru-RU" dirty="0"/>
              <a:t/>
            </a:r>
            <a:br>
              <a:rPr lang="ru-RU" dirty="0"/>
            </a:br>
            <a:r>
              <a:rPr lang="ru-RU" dirty="0"/>
              <a:t/>
            </a:r>
            <a:br>
              <a:rPr lang="ru-RU" dirty="0"/>
            </a:br>
            <a:endParaRPr lang="ru-RU" dirty="0"/>
          </a:p>
        </p:txBody>
      </p:sp>
      <p:sp>
        <p:nvSpPr>
          <p:cNvPr id="5" name="Подзаголовок 4"/>
          <p:cNvSpPr>
            <a:spLocks noGrp="1"/>
          </p:cNvSpPr>
          <p:nvPr>
            <p:ph type="subTitle" idx="1"/>
          </p:nvPr>
        </p:nvSpPr>
        <p:spPr>
          <a:xfrm>
            <a:off x="1524000" y="4404946"/>
            <a:ext cx="9451729" cy="2110154"/>
          </a:xfrm>
        </p:spPr>
        <p:txBody>
          <a:bodyPr/>
          <a:lstStyle/>
          <a:p>
            <a:r>
              <a:rPr lang="ru-RU" sz="3200" dirty="0" err="1"/>
              <a:t>Prof</a:t>
            </a:r>
            <a:r>
              <a:rPr lang="en-US" sz="3200" dirty="0"/>
              <a:t>.</a:t>
            </a:r>
            <a:r>
              <a:rPr lang="ru-RU" sz="3200" dirty="0"/>
              <a:t> </a:t>
            </a:r>
            <a:r>
              <a:rPr lang="ru-RU" sz="3200" dirty="0" err="1"/>
              <a:t>Vladimir</a:t>
            </a:r>
            <a:r>
              <a:rPr lang="ru-RU" sz="3200" dirty="0"/>
              <a:t> </a:t>
            </a:r>
            <a:r>
              <a:rPr lang="ru-RU" sz="3200" dirty="0" err="1"/>
              <a:t>Dyachkov</a:t>
            </a:r>
            <a:r>
              <a:rPr lang="en-US" sz="3200" dirty="0"/>
              <a:t>, p</a:t>
            </a:r>
            <a:r>
              <a:rPr lang="ru-RU" sz="3200" dirty="0" err="1"/>
              <a:t>rof</a:t>
            </a:r>
            <a:r>
              <a:rPr lang="en-US" sz="3200" dirty="0"/>
              <a:t>.</a:t>
            </a:r>
            <a:r>
              <a:rPr lang="ru-RU" sz="3200" dirty="0"/>
              <a:t> </a:t>
            </a:r>
            <a:r>
              <a:rPr lang="ru-RU" sz="3200" dirty="0" err="1"/>
              <a:t>Vladimir</a:t>
            </a:r>
            <a:r>
              <a:rPr lang="ru-RU" sz="3200" dirty="0"/>
              <a:t> </a:t>
            </a:r>
            <a:r>
              <a:rPr lang="ru-RU" sz="3200" dirty="0" err="1"/>
              <a:t>Romanov</a:t>
            </a:r>
            <a:r>
              <a:rPr lang="en-US" sz="3200" dirty="0"/>
              <a:t>,</a:t>
            </a:r>
            <a:endParaRPr lang="ru-RU" sz="3200" dirty="0"/>
          </a:p>
          <a:p>
            <a:r>
              <a:rPr lang="ru-RU" sz="3200" dirty="0" err="1" smtClean="0"/>
              <a:t>Derzhavin</a:t>
            </a:r>
            <a:r>
              <a:rPr lang="ru-RU" sz="3200" dirty="0" smtClean="0"/>
              <a:t> </a:t>
            </a:r>
            <a:r>
              <a:rPr lang="ru-RU" sz="3200" dirty="0"/>
              <a:t>Tambov State </a:t>
            </a:r>
            <a:r>
              <a:rPr lang="ru-RU" sz="3200" dirty="0" smtClean="0"/>
              <a:t>University </a:t>
            </a:r>
            <a:r>
              <a:rPr lang="en-US" sz="3200" dirty="0" smtClean="0"/>
              <a:t>(Russia)</a:t>
            </a:r>
            <a:endParaRPr lang="ru-RU" sz="3200" dirty="0"/>
          </a:p>
          <a:p>
            <a:endParaRPr lang="ru-RU" dirty="0"/>
          </a:p>
        </p:txBody>
      </p:sp>
    </p:spTree>
    <p:extLst>
      <p:ext uri="{BB962C8B-B14F-4D97-AF65-F5344CB8AC3E}">
        <p14:creationId xmlns:p14="http://schemas.microsoft.com/office/powerpoint/2010/main" val="316011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589086" y="430822"/>
            <a:ext cx="11192606" cy="6251331"/>
          </a:xfrm>
        </p:spPr>
        <p:txBody>
          <a:bodyPr>
            <a:normAutofit/>
          </a:bodyPr>
          <a:lstStyle/>
          <a:p>
            <a:r>
              <a:rPr lang="ru-RU" sz="3600" dirty="0"/>
              <a:t>In </a:t>
            </a:r>
            <a:r>
              <a:rPr lang="en-US" sz="3600" dirty="0"/>
              <a:t>1918-</a:t>
            </a:r>
            <a:r>
              <a:rPr lang="ru-RU" sz="3600" dirty="0"/>
              <a:t>1919 th</a:t>
            </a:r>
            <a:r>
              <a:rPr lang="en-US" sz="3600" dirty="0"/>
              <a:t>is</a:t>
            </a:r>
            <a:r>
              <a:rPr lang="ru-RU" sz="3600" dirty="0"/>
              <a:t> </a:t>
            </a:r>
            <a:r>
              <a:rPr lang="ru-RU" sz="3600" dirty="0" smtClean="0"/>
              <a:t>archiv</a:t>
            </a:r>
            <a:r>
              <a:rPr lang="en-US" sz="3600" dirty="0" smtClean="0"/>
              <a:t>e</a:t>
            </a:r>
            <a:r>
              <a:rPr lang="ru-RU" sz="3600" dirty="0" smtClean="0"/>
              <a:t> </a:t>
            </a:r>
            <a:r>
              <a:rPr lang="ru-RU" sz="3600" dirty="0"/>
              <a:t>collection was transferred to the newly created Tambov provincial </a:t>
            </a:r>
            <a:r>
              <a:rPr lang="ru-RU" sz="3600" dirty="0" smtClean="0"/>
              <a:t>archive</a:t>
            </a:r>
            <a:r>
              <a:rPr lang="en-US" sz="3600" dirty="0" smtClean="0"/>
              <a:t>s</a:t>
            </a:r>
            <a:r>
              <a:rPr lang="ru-RU" sz="3600" dirty="0" smtClean="0"/>
              <a:t>.</a:t>
            </a:r>
            <a:endParaRPr lang="ru-RU" sz="3600" dirty="0"/>
          </a:p>
          <a:p>
            <a:r>
              <a:rPr lang="ru-RU" sz="3600" dirty="0"/>
              <a:t>During World War II </a:t>
            </a:r>
            <a:r>
              <a:rPr lang="en-US" sz="3600" dirty="0" smtClean="0"/>
              <a:t>main </a:t>
            </a:r>
            <a:r>
              <a:rPr lang="ru-RU" sz="3600" dirty="0" smtClean="0"/>
              <a:t>materials </a:t>
            </a:r>
            <a:r>
              <a:rPr lang="ru-RU" sz="3600" dirty="0"/>
              <a:t>from </a:t>
            </a:r>
            <a:r>
              <a:rPr lang="ru-RU" sz="3600" dirty="0" smtClean="0"/>
              <a:t>Tambov archive</a:t>
            </a:r>
            <a:r>
              <a:rPr lang="en-US" sz="3600" dirty="0" smtClean="0"/>
              <a:t>s</a:t>
            </a:r>
            <a:r>
              <a:rPr lang="ru-RU" sz="3600" dirty="0" smtClean="0"/>
              <a:t> </a:t>
            </a:r>
            <a:r>
              <a:rPr lang="ru-RU" sz="3600" dirty="0"/>
              <a:t>were evacuated. </a:t>
            </a:r>
          </a:p>
          <a:p>
            <a:r>
              <a:rPr lang="en-US" sz="3600" dirty="0"/>
              <a:t>Now </a:t>
            </a:r>
            <a:r>
              <a:rPr lang="en-US" sz="3600" dirty="0" smtClean="0"/>
              <a:t>Tambov </a:t>
            </a:r>
            <a:r>
              <a:rPr lang="ru-RU" sz="3600" dirty="0" smtClean="0"/>
              <a:t>archiv</a:t>
            </a:r>
            <a:r>
              <a:rPr lang="en-US" sz="3600" dirty="0" smtClean="0"/>
              <a:t>e</a:t>
            </a:r>
            <a:r>
              <a:rPr lang="ru-RU" sz="3600" dirty="0" smtClean="0"/>
              <a:t> </a:t>
            </a:r>
            <a:r>
              <a:rPr lang="ru-RU" sz="3600" dirty="0"/>
              <a:t>collection is one of the largest collection of the Central Federal District in terms of the composition and content of documents</a:t>
            </a:r>
            <a:r>
              <a:rPr lang="en-US" sz="3600" dirty="0"/>
              <a:t>.</a:t>
            </a:r>
          </a:p>
          <a:p>
            <a:r>
              <a:rPr lang="ru-RU" sz="3600" dirty="0"/>
              <a:t>The preserved archival documents reflect not only </a:t>
            </a:r>
            <a:r>
              <a:rPr lang="ru-RU" sz="3600" dirty="0" smtClean="0"/>
              <a:t> </a:t>
            </a:r>
            <a:r>
              <a:rPr lang="ru-RU" sz="3600" dirty="0"/>
              <a:t>Tambov history but also the all-Russian history </a:t>
            </a:r>
            <a:r>
              <a:rPr lang="en-US" sz="3600" dirty="0" smtClean="0"/>
              <a:t>since</a:t>
            </a:r>
            <a:r>
              <a:rPr lang="ru-RU" sz="3600" dirty="0" smtClean="0"/>
              <a:t> </a:t>
            </a:r>
            <a:r>
              <a:rPr lang="ru-RU" sz="3600" dirty="0"/>
              <a:t>the </a:t>
            </a:r>
            <a:r>
              <a:rPr lang="ru-RU" sz="3600" dirty="0" smtClean="0"/>
              <a:t>17</a:t>
            </a:r>
            <a:r>
              <a:rPr lang="en-US" sz="3600" baseline="30000" dirty="0" err="1" smtClean="0"/>
              <a:t>th</a:t>
            </a:r>
            <a:r>
              <a:rPr lang="en-US" sz="3600" dirty="0" smtClean="0"/>
              <a:t> c</a:t>
            </a:r>
            <a:r>
              <a:rPr lang="en-US" sz="3600" dirty="0" smtClean="0"/>
              <a:t>. till the </a:t>
            </a:r>
            <a:r>
              <a:rPr lang="ru-RU" sz="3600" dirty="0" smtClean="0"/>
              <a:t>21</a:t>
            </a:r>
            <a:r>
              <a:rPr lang="en-US" sz="3600" baseline="30000" dirty="0" err="1" smtClean="0"/>
              <a:t>st</a:t>
            </a:r>
            <a:r>
              <a:rPr lang="en-US" sz="3600" dirty="0" smtClean="0"/>
              <a:t> </a:t>
            </a:r>
            <a:r>
              <a:rPr lang="ru-RU" sz="3600" dirty="0" smtClean="0"/>
              <a:t>c</a:t>
            </a:r>
            <a:r>
              <a:rPr lang="ru-RU" sz="3600" dirty="0" smtClean="0"/>
              <a:t>.</a:t>
            </a:r>
            <a:endParaRPr lang="ru-RU" sz="3600" dirty="0"/>
          </a:p>
          <a:p>
            <a:endParaRPr lang="ru-RU" dirty="0"/>
          </a:p>
        </p:txBody>
      </p:sp>
    </p:spTree>
    <p:extLst>
      <p:ext uri="{BB962C8B-B14F-4D97-AF65-F5344CB8AC3E}">
        <p14:creationId xmlns:p14="http://schemas.microsoft.com/office/powerpoint/2010/main" val="1751024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855" y="206862"/>
            <a:ext cx="10445262" cy="2298945"/>
          </a:xfrm>
        </p:spPr>
        <p:txBody>
          <a:bodyPr>
            <a:normAutofit/>
          </a:bodyPr>
          <a:lstStyle/>
          <a:p>
            <a:r>
              <a:rPr lang="en-US" sz="4000" b="1" dirty="0">
                <a:latin typeface="+mn-lt"/>
              </a:rPr>
              <a:t>The </a:t>
            </a:r>
            <a:r>
              <a:rPr lang="ru-RU" sz="4000" b="1" dirty="0">
                <a:latin typeface="+mn-lt"/>
              </a:rPr>
              <a:t>State Archive of Tambov </a:t>
            </a:r>
            <a:r>
              <a:rPr lang="ru-RU" sz="4000" b="1" dirty="0" smtClean="0">
                <a:latin typeface="+mn-lt"/>
              </a:rPr>
              <a:t>Region</a:t>
            </a:r>
            <a:r>
              <a:rPr lang="ru-RU" sz="4000" dirty="0" smtClean="0">
                <a:latin typeface="+mn-lt"/>
              </a:rPr>
              <a:t>:</a:t>
            </a:r>
            <a:r>
              <a:rPr lang="en-US" sz="4000" dirty="0" smtClean="0">
                <a:latin typeface="+mn-lt"/>
              </a:rPr>
              <a:t> </a:t>
            </a:r>
            <a:r>
              <a:rPr lang="en-US" sz="4000" dirty="0">
                <a:latin typeface="+mn-lt"/>
                <a:hlinkClick r:id="rId2"/>
              </a:rPr>
              <a:t>https://tambovarchiv.ru</a:t>
            </a:r>
            <a:r>
              <a:rPr lang="en-US" sz="4000" dirty="0" smtClean="0">
                <a:latin typeface="+mn-lt"/>
                <a:hlinkClick r:id="rId2"/>
              </a:rPr>
              <a:t>/</a:t>
            </a:r>
            <a:r>
              <a:rPr lang="ru-RU" sz="4000" dirty="0" smtClean="0">
                <a:latin typeface="+mn-lt"/>
              </a:rPr>
              <a:t>  </a:t>
            </a:r>
            <a:br>
              <a:rPr lang="ru-RU" sz="4000" dirty="0" smtClean="0">
                <a:latin typeface="+mn-lt"/>
              </a:rPr>
            </a:br>
            <a:r>
              <a:rPr lang="en-US" sz="4000" dirty="0" smtClean="0">
                <a:latin typeface="+mn-lt"/>
              </a:rPr>
              <a:t>m</a:t>
            </a:r>
            <a:r>
              <a:rPr lang="ru-RU" sz="4000" dirty="0" smtClean="0">
                <a:latin typeface="+mn-lt"/>
              </a:rPr>
              <a:t>ore </a:t>
            </a:r>
            <a:r>
              <a:rPr lang="ru-RU" sz="4000" dirty="0">
                <a:latin typeface="+mn-lt"/>
              </a:rPr>
              <a:t>than 3.9 thousand funds containing over 1.3 million </a:t>
            </a:r>
            <a:r>
              <a:rPr lang="en-US" sz="4000" dirty="0" smtClean="0">
                <a:latin typeface="+mn-lt"/>
              </a:rPr>
              <a:t>files</a:t>
            </a:r>
            <a:endParaRPr lang="ru-RU" sz="4000" dirty="0">
              <a:latin typeface="+mn-lt"/>
            </a:endParaRPr>
          </a:p>
        </p:txBody>
      </p:sp>
      <p:pic>
        <p:nvPicPr>
          <p:cNvPr id="4" name="Объект 3" descr="ТОГБУ &quot;Государственный архив Тамбовской области&quot; | Мы бережно храним  историю для Вас"/>
          <p:cNvPicPr>
            <a:picLocks noGrp="1"/>
          </p:cNvPicPr>
          <p:nvPr>
            <p:ph idx="1"/>
          </p:nvPr>
        </p:nvPicPr>
        <p:blipFill rotWithShape="1">
          <a:blip r:embed="rId3" cstate="print">
            <a:extLst>
              <a:ext uri="{28A0092B-C50C-407E-A947-70E740481C1C}">
                <a14:useLocalDpi xmlns:a14="http://schemas.microsoft.com/office/drawing/2010/main" val="0"/>
              </a:ext>
            </a:extLst>
          </a:blip>
          <a:srcRect l="2161" t="4748" r="8849" b="915"/>
          <a:stretch/>
        </p:blipFill>
        <p:spPr bwMode="auto">
          <a:xfrm>
            <a:off x="2885342" y="2655277"/>
            <a:ext cx="6383215" cy="410600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5494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68410"/>
            <a:ext cx="10515600" cy="2527544"/>
          </a:xfrm>
        </p:spPr>
        <p:txBody>
          <a:bodyPr>
            <a:normAutofit fontScale="90000"/>
          </a:bodyPr>
          <a:lstStyle/>
          <a:p>
            <a:r>
              <a:rPr lang="ru-RU" dirty="0">
                <a:latin typeface="+mn-lt"/>
              </a:rPr>
              <a:t>Guide to the </a:t>
            </a:r>
            <a:r>
              <a:rPr lang="ru-RU" dirty="0" smtClean="0">
                <a:latin typeface="+mn-lt"/>
              </a:rPr>
              <a:t>State </a:t>
            </a:r>
            <a:r>
              <a:rPr lang="ru-RU" dirty="0">
                <a:latin typeface="+mn-lt"/>
              </a:rPr>
              <a:t>Archive of Tambov </a:t>
            </a:r>
            <a:r>
              <a:rPr lang="ru-RU" dirty="0" smtClean="0">
                <a:latin typeface="+mn-lt"/>
              </a:rPr>
              <a:t>Region</a:t>
            </a:r>
            <a:br>
              <a:rPr lang="ru-RU" dirty="0" smtClean="0">
                <a:latin typeface="+mn-lt"/>
              </a:rPr>
            </a:br>
            <a:r>
              <a:rPr lang="en-US" sz="3600" dirty="0" smtClean="0">
                <a:latin typeface="+mn-lt"/>
                <a:hlinkClick r:id="rId2"/>
              </a:rPr>
              <a:t>https</a:t>
            </a:r>
            <a:r>
              <a:rPr lang="en-US" sz="3600" dirty="0">
                <a:latin typeface="+mn-lt"/>
                <a:hlinkClick r:id="rId2"/>
              </a:rPr>
              <a:t>://</a:t>
            </a:r>
            <a:r>
              <a:rPr lang="en-US" sz="3600" dirty="0" smtClean="0">
                <a:latin typeface="+mn-lt"/>
                <a:hlinkClick r:id="rId2"/>
              </a:rPr>
              <a:t>tambovarchiv.ru/sites/default/files/file-page/putevoditel-gato.pdf</a:t>
            </a:r>
            <a:r>
              <a:rPr lang="ru-RU" sz="3600" dirty="0" smtClean="0"/>
              <a:t/>
            </a:r>
            <a:br>
              <a:rPr lang="ru-RU" sz="3600" dirty="0" smtClean="0"/>
            </a:br>
            <a:r>
              <a:rPr lang="ru-RU" dirty="0"/>
              <a:t/>
            </a:r>
            <a:br>
              <a:rPr lang="ru-RU" dirty="0"/>
            </a:br>
            <a:endParaRPr lang="ru-RU" dirty="0"/>
          </a:p>
        </p:txBody>
      </p:sp>
      <p:sp>
        <p:nvSpPr>
          <p:cNvPr id="3" name="Объект 2"/>
          <p:cNvSpPr>
            <a:spLocks noGrp="1"/>
          </p:cNvSpPr>
          <p:nvPr>
            <p:ph idx="1"/>
          </p:nvPr>
        </p:nvSpPr>
        <p:spPr>
          <a:xfrm>
            <a:off x="4264268" y="2145322"/>
            <a:ext cx="7226909" cy="4369777"/>
          </a:xfrm>
        </p:spPr>
        <p:txBody>
          <a:bodyPr>
            <a:normAutofit/>
          </a:bodyPr>
          <a:lstStyle/>
          <a:p>
            <a:r>
              <a:rPr lang="ru-RU" sz="3200" dirty="0"/>
              <a:t>Information about the composition and content of the funds of the </a:t>
            </a:r>
            <a:r>
              <a:rPr lang="ru-RU" sz="3200" dirty="0" smtClean="0"/>
              <a:t>Archive</a:t>
            </a:r>
            <a:r>
              <a:rPr lang="en-US" sz="3200" dirty="0" smtClean="0"/>
              <a:t>s</a:t>
            </a:r>
            <a:r>
              <a:rPr lang="ru-RU" sz="3200" dirty="0" smtClean="0"/>
              <a:t>.</a:t>
            </a:r>
            <a:endParaRPr lang="ru-RU" sz="3200" dirty="0"/>
          </a:p>
          <a:p>
            <a:r>
              <a:rPr lang="ru-RU" sz="3200" dirty="0"/>
              <a:t>The documents of the foundations reflect the history of the political, socio-economic and cultural development of </a:t>
            </a:r>
            <a:r>
              <a:rPr lang="ru-RU" sz="3200" dirty="0" smtClean="0"/>
              <a:t>Tambov </a:t>
            </a:r>
            <a:r>
              <a:rPr lang="ru-RU" sz="3200" dirty="0"/>
              <a:t>region </a:t>
            </a:r>
            <a:r>
              <a:rPr lang="ru-RU" sz="3200" dirty="0" smtClean="0"/>
              <a:t>from </a:t>
            </a:r>
            <a:r>
              <a:rPr lang="ru-RU" sz="3200" dirty="0"/>
              <a:t>the second half of the </a:t>
            </a:r>
            <a:r>
              <a:rPr lang="ru-RU" sz="3200" dirty="0" smtClean="0"/>
              <a:t>17</a:t>
            </a:r>
            <a:r>
              <a:rPr lang="en-US" sz="3200" baseline="30000" dirty="0" err="1" smtClean="0"/>
              <a:t>th</a:t>
            </a:r>
            <a:r>
              <a:rPr lang="en-US" sz="3200" dirty="0" smtClean="0"/>
              <a:t> </a:t>
            </a:r>
            <a:r>
              <a:rPr lang="ru-RU" sz="3200" dirty="0" smtClean="0"/>
              <a:t>c</a:t>
            </a:r>
            <a:r>
              <a:rPr lang="en-US" sz="3200" dirty="0" smtClean="0"/>
              <a:t>.</a:t>
            </a:r>
            <a:r>
              <a:rPr lang="ru-RU" sz="3200" dirty="0" smtClean="0"/>
              <a:t> </a:t>
            </a:r>
            <a:r>
              <a:rPr lang="en-US" sz="3200" dirty="0" smtClean="0"/>
              <a:t>till </a:t>
            </a:r>
            <a:r>
              <a:rPr lang="en-US" sz="3200" dirty="0" smtClean="0"/>
              <a:t>the beginning of the 21</a:t>
            </a:r>
            <a:r>
              <a:rPr lang="en-US" sz="3200" baseline="30000" dirty="0" smtClean="0"/>
              <a:t>st</a:t>
            </a:r>
            <a:r>
              <a:rPr lang="en-US" sz="3200" dirty="0" smtClean="0"/>
              <a:t> c.</a:t>
            </a:r>
            <a:endParaRPr lang="ru-RU" sz="3200" dirty="0"/>
          </a:p>
          <a:p>
            <a:endParaRPr lang="ru-RU"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68" y="2159047"/>
            <a:ext cx="2954215" cy="4173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32508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mn-lt"/>
              </a:rPr>
              <a:t>The most important groups of </a:t>
            </a:r>
            <a:r>
              <a:rPr lang="ru-RU" dirty="0" smtClean="0">
                <a:latin typeface="+mn-lt"/>
              </a:rPr>
              <a:t>documents:</a:t>
            </a:r>
            <a:r>
              <a:rPr lang="en-US" dirty="0">
                <a:latin typeface="+mn-lt"/>
              </a:rPr>
              <a:t> </a:t>
            </a:r>
            <a:endParaRPr lang="ru-RU" dirty="0">
              <a:latin typeface="+mn-lt"/>
            </a:endParaRPr>
          </a:p>
        </p:txBody>
      </p:sp>
      <p:sp>
        <p:nvSpPr>
          <p:cNvPr id="3" name="Объект 2"/>
          <p:cNvSpPr>
            <a:spLocks noGrp="1"/>
          </p:cNvSpPr>
          <p:nvPr>
            <p:ph idx="1"/>
          </p:nvPr>
        </p:nvSpPr>
        <p:spPr>
          <a:xfrm>
            <a:off x="838200" y="1565030"/>
            <a:ext cx="10943492" cy="5055577"/>
          </a:xfrm>
        </p:spPr>
        <p:txBody>
          <a:bodyPr>
            <a:normAutofit/>
          </a:bodyPr>
          <a:lstStyle/>
          <a:p>
            <a:r>
              <a:rPr lang="en-US" sz="3200" dirty="0"/>
              <a:t>D</a:t>
            </a:r>
            <a:r>
              <a:rPr lang="ru-RU" sz="3200" dirty="0" smtClean="0"/>
              <a:t>ocuments </a:t>
            </a:r>
            <a:r>
              <a:rPr lang="ru-RU" sz="3200" dirty="0"/>
              <a:t>of local authorities and administration (1719-2005</a:t>
            </a:r>
            <a:r>
              <a:rPr lang="ru-RU" sz="3200" dirty="0" smtClean="0"/>
              <a:t>); </a:t>
            </a:r>
            <a:endParaRPr lang="en-US" sz="3200" dirty="0" smtClean="0"/>
          </a:p>
          <a:p>
            <a:r>
              <a:rPr lang="en-US" sz="3200" dirty="0" smtClean="0"/>
              <a:t>B</a:t>
            </a:r>
            <a:r>
              <a:rPr lang="ru-RU" sz="3200" dirty="0" smtClean="0"/>
              <a:t>odies</a:t>
            </a:r>
            <a:r>
              <a:rPr lang="en-US" sz="3200" dirty="0" smtClean="0"/>
              <a:t> </a:t>
            </a:r>
            <a:r>
              <a:rPr lang="ru-RU" sz="3200" dirty="0" smtClean="0"/>
              <a:t>and </a:t>
            </a:r>
            <a:r>
              <a:rPr lang="ru-RU" sz="3200" dirty="0"/>
              <a:t>court institutions, prosecutors and notaries (1764-1999</a:t>
            </a:r>
            <a:r>
              <a:rPr lang="ru-RU" sz="3200" dirty="0" smtClean="0"/>
              <a:t>); </a:t>
            </a:r>
            <a:endParaRPr lang="en-US" sz="3200" dirty="0" smtClean="0"/>
          </a:p>
          <a:p>
            <a:r>
              <a:rPr lang="en-US" sz="3200" dirty="0"/>
              <a:t>M</a:t>
            </a:r>
            <a:r>
              <a:rPr lang="ru-RU" sz="3200" dirty="0" smtClean="0"/>
              <a:t>ilitary </a:t>
            </a:r>
            <a:r>
              <a:rPr lang="ru-RU" sz="3200" dirty="0"/>
              <a:t>institutions (1761-1948</a:t>
            </a:r>
            <a:r>
              <a:rPr lang="ru-RU" sz="3200" dirty="0" smtClean="0"/>
              <a:t>); </a:t>
            </a:r>
            <a:endParaRPr lang="en-US" sz="3200" dirty="0" smtClean="0"/>
          </a:p>
          <a:p>
            <a:r>
              <a:rPr lang="en-US" sz="3200" dirty="0"/>
              <a:t>S</a:t>
            </a:r>
            <a:r>
              <a:rPr lang="ru-RU" sz="3200" dirty="0" smtClean="0"/>
              <a:t>tatistical</a:t>
            </a:r>
            <a:r>
              <a:rPr lang="ru-RU" sz="3200" dirty="0"/>
              <a:t>, financial and credit institutions (1779-2000</a:t>
            </a:r>
            <a:r>
              <a:rPr lang="ru-RU" sz="3200" dirty="0" smtClean="0"/>
              <a:t>); </a:t>
            </a:r>
            <a:endParaRPr lang="en-US" sz="3200" dirty="0" smtClean="0"/>
          </a:p>
          <a:p>
            <a:r>
              <a:rPr lang="en-US" sz="3200" dirty="0"/>
              <a:t>I</a:t>
            </a:r>
            <a:r>
              <a:rPr lang="ru-RU" sz="3200" dirty="0" smtClean="0"/>
              <a:t>ndustrial </a:t>
            </a:r>
            <a:r>
              <a:rPr lang="ru-RU" sz="3200" dirty="0"/>
              <a:t>management bodies, </a:t>
            </a:r>
            <a:r>
              <a:rPr lang="ru-RU" sz="3200" dirty="0" smtClean="0"/>
              <a:t>industrial enterprises </a:t>
            </a:r>
            <a:r>
              <a:rPr lang="ru-RU" sz="3200" dirty="0"/>
              <a:t>and construction organizations (1832-2006</a:t>
            </a:r>
            <a:r>
              <a:rPr lang="ru-RU" sz="3200" dirty="0" smtClean="0"/>
              <a:t>); </a:t>
            </a:r>
            <a:endParaRPr lang="en-US" sz="3200" dirty="0" smtClean="0"/>
          </a:p>
          <a:p>
            <a:r>
              <a:rPr lang="en-US" sz="3200" dirty="0" smtClean="0"/>
              <a:t>L</a:t>
            </a:r>
            <a:r>
              <a:rPr lang="ru-RU" sz="3200" dirty="0" smtClean="0"/>
              <a:t>and </a:t>
            </a:r>
            <a:r>
              <a:rPr lang="ru-RU" sz="3200" dirty="0"/>
              <a:t>surveying and land management institutions, agriculture, forestry and water management (</a:t>
            </a:r>
            <a:r>
              <a:rPr lang="ru-RU" sz="3200" dirty="0" smtClean="0"/>
              <a:t>1696-1992); </a:t>
            </a:r>
            <a:endParaRPr lang="en-US" sz="3200" dirty="0" smtClean="0"/>
          </a:p>
          <a:p>
            <a:endParaRPr lang="ru-RU" dirty="0"/>
          </a:p>
        </p:txBody>
      </p:sp>
    </p:spTree>
    <p:extLst>
      <p:ext uri="{BB962C8B-B14F-4D97-AF65-F5344CB8AC3E}">
        <p14:creationId xmlns:p14="http://schemas.microsoft.com/office/powerpoint/2010/main" val="382036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37492" y="615461"/>
            <a:ext cx="10858500" cy="5913194"/>
          </a:xfrm>
        </p:spPr>
        <p:txBody>
          <a:bodyPr/>
          <a:lstStyle/>
          <a:p>
            <a:r>
              <a:rPr lang="en-US" sz="3200" dirty="0" smtClean="0"/>
              <a:t>C</a:t>
            </a:r>
            <a:r>
              <a:rPr lang="ru-RU" sz="3200" dirty="0" smtClean="0"/>
              <a:t>ommunication </a:t>
            </a:r>
            <a:r>
              <a:rPr lang="ru-RU" sz="3200" dirty="0"/>
              <a:t>institutions (1846-1990); </a:t>
            </a:r>
            <a:endParaRPr lang="en-US" sz="3200" dirty="0"/>
          </a:p>
          <a:p>
            <a:r>
              <a:rPr lang="en-US" sz="3200" dirty="0" smtClean="0"/>
              <a:t>I</a:t>
            </a:r>
            <a:r>
              <a:rPr lang="ru-RU" sz="3200" dirty="0" smtClean="0"/>
              <a:t>nstitutions </a:t>
            </a:r>
            <a:r>
              <a:rPr lang="ru-RU" sz="3200" dirty="0"/>
              <a:t>of science, culture and education (1609-2003); </a:t>
            </a:r>
            <a:endParaRPr lang="en-US" sz="3200" dirty="0"/>
          </a:p>
          <a:p>
            <a:r>
              <a:rPr lang="en-US" sz="3200" dirty="0"/>
              <a:t>P</a:t>
            </a:r>
            <a:r>
              <a:rPr lang="ru-RU" sz="3200" dirty="0" smtClean="0"/>
              <a:t>ublic </a:t>
            </a:r>
            <a:r>
              <a:rPr lang="ru-RU" sz="3200" dirty="0"/>
              <a:t>health authorities (1799-2002</a:t>
            </a:r>
            <a:r>
              <a:rPr lang="ru-RU" sz="3200" dirty="0" smtClean="0"/>
              <a:t>); </a:t>
            </a:r>
            <a:endParaRPr lang="en-US" sz="3200" dirty="0"/>
          </a:p>
          <a:p>
            <a:r>
              <a:rPr lang="en-US" sz="3200" dirty="0" smtClean="0"/>
              <a:t>R</a:t>
            </a:r>
            <a:r>
              <a:rPr lang="ru-RU" sz="3200" dirty="0" smtClean="0"/>
              <a:t>eligious </a:t>
            </a:r>
            <a:r>
              <a:rPr lang="ru-RU" sz="3200" dirty="0"/>
              <a:t>institutions (1636-1923</a:t>
            </a:r>
            <a:r>
              <a:rPr lang="ru-RU" sz="3200" dirty="0" smtClean="0"/>
              <a:t>);</a:t>
            </a:r>
            <a:endParaRPr lang="en-US" sz="3200" dirty="0"/>
          </a:p>
          <a:p>
            <a:r>
              <a:rPr lang="en-US" sz="3200" dirty="0" smtClean="0"/>
              <a:t>I</a:t>
            </a:r>
            <a:r>
              <a:rPr lang="ru-RU" sz="3200" dirty="0" smtClean="0"/>
              <a:t>nstitutions </a:t>
            </a:r>
            <a:r>
              <a:rPr lang="ru-RU" sz="3200" dirty="0"/>
              <a:t>Provisional government (1917-1918</a:t>
            </a:r>
            <a:r>
              <a:rPr lang="ru-RU" sz="3200" dirty="0" smtClean="0"/>
              <a:t>); </a:t>
            </a:r>
            <a:endParaRPr lang="en-US" sz="3200" dirty="0"/>
          </a:p>
          <a:p>
            <a:r>
              <a:rPr lang="en-US" sz="3200" dirty="0" smtClean="0"/>
              <a:t>P</a:t>
            </a:r>
            <a:r>
              <a:rPr lang="ru-RU" sz="3200" dirty="0" smtClean="0"/>
              <a:t>ublic </a:t>
            </a:r>
            <a:r>
              <a:rPr lang="ru-RU" sz="3200" dirty="0"/>
              <a:t>organizations (1864-1996</a:t>
            </a:r>
            <a:r>
              <a:rPr lang="ru-RU" sz="3200" dirty="0" smtClean="0"/>
              <a:t>); </a:t>
            </a:r>
            <a:endParaRPr lang="en-US" sz="3200" dirty="0"/>
          </a:p>
          <a:p>
            <a:r>
              <a:rPr lang="en-US" sz="3200" dirty="0" smtClean="0"/>
              <a:t>P</a:t>
            </a:r>
            <a:r>
              <a:rPr lang="ru-RU" sz="3200" dirty="0" smtClean="0"/>
              <a:t>ersonal </a:t>
            </a:r>
            <a:r>
              <a:rPr lang="ru-RU" sz="3200" dirty="0"/>
              <a:t>funds (1627-2006</a:t>
            </a:r>
            <a:r>
              <a:rPr lang="ru-RU" sz="3200" dirty="0" smtClean="0"/>
              <a:t>); </a:t>
            </a:r>
            <a:endParaRPr lang="en-US" sz="3200" dirty="0"/>
          </a:p>
          <a:p>
            <a:r>
              <a:rPr lang="en-US" sz="3200" dirty="0" smtClean="0"/>
              <a:t>P</a:t>
            </a:r>
            <a:r>
              <a:rPr lang="ru-RU" sz="3200" dirty="0" smtClean="0"/>
              <a:t>hotographic </a:t>
            </a:r>
            <a:r>
              <a:rPr lang="ru-RU" sz="3200" dirty="0"/>
              <a:t>documents (1860-2001</a:t>
            </a:r>
            <a:r>
              <a:rPr lang="ru-RU" sz="3200" dirty="0" smtClean="0"/>
              <a:t>); </a:t>
            </a:r>
            <a:endParaRPr lang="en-US" sz="3200" dirty="0"/>
          </a:p>
          <a:p>
            <a:r>
              <a:rPr lang="en-US" sz="3200" dirty="0" smtClean="0"/>
              <a:t>S</a:t>
            </a:r>
            <a:r>
              <a:rPr lang="ru-RU" sz="3200" dirty="0" smtClean="0"/>
              <a:t>oundtracks </a:t>
            </a:r>
            <a:r>
              <a:rPr lang="ru-RU" sz="3200" dirty="0"/>
              <a:t>(1957-1999</a:t>
            </a:r>
            <a:r>
              <a:rPr lang="ru-RU" sz="3200" dirty="0" smtClean="0"/>
              <a:t>); </a:t>
            </a:r>
            <a:endParaRPr lang="en-US" sz="3200" dirty="0"/>
          </a:p>
          <a:p>
            <a:r>
              <a:rPr lang="en-US" sz="3200" dirty="0" smtClean="0"/>
              <a:t>V</a:t>
            </a:r>
            <a:r>
              <a:rPr lang="ru-RU" sz="3200" dirty="0" smtClean="0"/>
              <a:t>ideo </a:t>
            </a:r>
            <a:r>
              <a:rPr lang="ru-RU" sz="3200" dirty="0"/>
              <a:t>documents (1992-1997).</a:t>
            </a:r>
          </a:p>
          <a:p>
            <a:endParaRPr lang="ru-RU" dirty="0"/>
          </a:p>
        </p:txBody>
      </p:sp>
    </p:spTree>
    <p:extLst>
      <p:ext uri="{BB962C8B-B14F-4D97-AF65-F5344CB8AC3E}">
        <p14:creationId xmlns:p14="http://schemas.microsoft.com/office/powerpoint/2010/main" val="2382391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latin typeface="+mn-lt"/>
              </a:rPr>
              <a:t>S</a:t>
            </a:r>
            <a:r>
              <a:rPr lang="ru-RU" dirty="0" smtClean="0">
                <a:latin typeface="+mn-lt"/>
              </a:rPr>
              <a:t>ome </a:t>
            </a:r>
            <a:r>
              <a:rPr lang="en-US" dirty="0" smtClean="0">
                <a:latin typeface="+mn-lt"/>
              </a:rPr>
              <a:t>documentary </a:t>
            </a:r>
            <a:r>
              <a:rPr lang="ru-RU" dirty="0" smtClean="0">
                <a:latin typeface="+mn-lt"/>
              </a:rPr>
              <a:t>online</a:t>
            </a:r>
            <a:r>
              <a:rPr lang="en-US" dirty="0" smtClean="0">
                <a:latin typeface="+mn-lt"/>
              </a:rPr>
              <a:t>-</a:t>
            </a:r>
            <a:r>
              <a:rPr lang="ru-RU" dirty="0" smtClean="0">
                <a:latin typeface="+mn-lt"/>
              </a:rPr>
              <a:t>collections</a:t>
            </a:r>
            <a:r>
              <a:rPr lang="ru-RU" dirty="0">
                <a:latin typeface="+mn-lt"/>
              </a:rPr>
              <a:t/>
            </a:r>
            <a:br>
              <a:rPr lang="ru-RU" dirty="0">
                <a:latin typeface="+mn-lt"/>
              </a:rPr>
            </a:br>
            <a:endParaRPr lang="ru-RU" dirty="0">
              <a:latin typeface="+mn-lt"/>
            </a:endParaRPr>
          </a:p>
        </p:txBody>
      </p:sp>
      <p:sp>
        <p:nvSpPr>
          <p:cNvPr id="3" name="Объект 2"/>
          <p:cNvSpPr>
            <a:spLocks noGrp="1"/>
          </p:cNvSpPr>
          <p:nvPr>
            <p:ph idx="1"/>
          </p:nvPr>
        </p:nvSpPr>
        <p:spPr>
          <a:xfrm>
            <a:off x="580292" y="1310054"/>
            <a:ext cx="11131062" cy="4866909"/>
          </a:xfrm>
        </p:spPr>
        <p:txBody>
          <a:bodyPr/>
          <a:lstStyle/>
          <a:p>
            <a:pPr>
              <a:spcBef>
                <a:spcPts val="0"/>
              </a:spcBef>
              <a:spcAft>
                <a:spcPts val="600"/>
              </a:spcAft>
            </a:pPr>
            <a:r>
              <a:rPr lang="ru-RU" sz="3200" dirty="0"/>
              <a:t>Exhibition of archival documents dedicated to the </a:t>
            </a:r>
            <a:r>
              <a:rPr lang="ru-RU" sz="3200" dirty="0" smtClean="0"/>
              <a:t>240</a:t>
            </a:r>
            <a:r>
              <a:rPr lang="en-US" sz="3200" baseline="30000" dirty="0" err="1" smtClean="0"/>
              <a:t>th</a:t>
            </a:r>
            <a:r>
              <a:rPr lang="en-US" sz="3200" dirty="0" smtClean="0"/>
              <a:t> </a:t>
            </a:r>
            <a:r>
              <a:rPr lang="ru-RU" sz="3200" dirty="0" smtClean="0"/>
              <a:t> </a:t>
            </a:r>
            <a:r>
              <a:rPr lang="ru-RU" sz="3200" dirty="0"/>
              <a:t>anniversary of the formation of </a:t>
            </a:r>
            <a:r>
              <a:rPr lang="ru-RU" sz="3200" dirty="0" smtClean="0"/>
              <a:t>Tambov governorship      </a:t>
            </a:r>
          </a:p>
          <a:p>
            <a:pPr marL="0" indent="0">
              <a:spcBef>
                <a:spcPts val="0"/>
              </a:spcBef>
              <a:spcAft>
                <a:spcPts val="600"/>
              </a:spcAft>
              <a:buNone/>
            </a:pPr>
            <a:r>
              <a:rPr lang="ru-RU" sz="3200" dirty="0" smtClean="0"/>
              <a:t>   </a:t>
            </a:r>
            <a:r>
              <a:rPr lang="en-US" sz="3200" dirty="0" smtClean="0">
                <a:hlinkClick r:id="rId2"/>
              </a:rPr>
              <a:t>https</a:t>
            </a:r>
            <a:r>
              <a:rPr lang="en-US" sz="3200" dirty="0">
                <a:hlinkClick r:id="rId2"/>
              </a:rPr>
              <a:t>://</a:t>
            </a:r>
            <a:r>
              <a:rPr lang="en-US" sz="3200" dirty="0" smtClean="0">
                <a:hlinkClick r:id="rId2"/>
              </a:rPr>
              <a:t>tambovarchiv.ru/node/229</a:t>
            </a:r>
            <a:r>
              <a:rPr lang="ru-RU" sz="3200" dirty="0" smtClean="0"/>
              <a:t>  </a:t>
            </a:r>
            <a:endParaRPr lang="ru-RU" sz="3200" dirty="0"/>
          </a:p>
          <a:p>
            <a:endParaRPr lang="ru-RU" dirty="0" smtClean="0"/>
          </a:p>
          <a:p>
            <a:endParaRPr lang="ru-RU" dirty="0"/>
          </a:p>
        </p:txBody>
      </p:sp>
      <p:pic>
        <p:nvPicPr>
          <p:cNvPr id="4" name="Рисунок 3" descr="https://tambovarchiv.ru/sites/default/files/styles/height-200/public/field/dop-exhibition/25_7.jpg?itok=9nFMF2k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886" y="3174022"/>
            <a:ext cx="5719396" cy="3455377"/>
          </a:xfrm>
          <a:prstGeom prst="rect">
            <a:avLst/>
          </a:prstGeom>
          <a:noFill/>
          <a:ln>
            <a:noFill/>
          </a:ln>
        </p:spPr>
      </p:pic>
      <p:pic>
        <p:nvPicPr>
          <p:cNvPr id="5" name="Рисунок 4" descr="Тамбовские известия, 1788. №1 "/>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3899" y="2391507"/>
            <a:ext cx="2523393" cy="4237892"/>
          </a:xfrm>
          <a:prstGeom prst="rect">
            <a:avLst/>
          </a:prstGeom>
          <a:noFill/>
          <a:ln>
            <a:noFill/>
          </a:ln>
        </p:spPr>
      </p:pic>
    </p:spTree>
    <p:extLst>
      <p:ext uri="{BB962C8B-B14F-4D97-AF65-F5344CB8AC3E}">
        <p14:creationId xmlns:p14="http://schemas.microsoft.com/office/powerpoint/2010/main" val="2628734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518745" y="518746"/>
            <a:ext cx="11333285" cy="5658217"/>
          </a:xfrm>
        </p:spPr>
        <p:txBody>
          <a:bodyPr/>
          <a:lstStyle/>
          <a:p>
            <a:r>
              <a:rPr lang="ru-RU" sz="3200" dirty="0"/>
              <a:t>Tambov province between two revolutions: February 1917 - </a:t>
            </a:r>
            <a:r>
              <a:rPr lang="en-US" sz="3200" dirty="0"/>
              <a:t>M</a:t>
            </a:r>
            <a:r>
              <a:rPr lang="ru-RU" sz="3200" dirty="0"/>
              <a:t>arch </a:t>
            </a:r>
            <a:r>
              <a:rPr lang="ru-RU" sz="3200" dirty="0" smtClean="0"/>
              <a:t>1918</a:t>
            </a:r>
            <a:r>
              <a:rPr lang="en-US" sz="3200" dirty="0" smtClean="0"/>
              <a:t> </a:t>
            </a:r>
          </a:p>
          <a:p>
            <a:pPr marL="0" indent="0">
              <a:buNone/>
            </a:pPr>
            <a:r>
              <a:rPr lang="en-US" sz="3200" dirty="0"/>
              <a:t> </a:t>
            </a:r>
            <a:r>
              <a:rPr lang="en-US" sz="3200" dirty="0" smtClean="0"/>
              <a:t>  </a:t>
            </a:r>
            <a:r>
              <a:rPr lang="en-US" sz="3200" dirty="0" smtClean="0">
                <a:hlinkClick r:id="rId2"/>
              </a:rPr>
              <a:t>https</a:t>
            </a:r>
            <a:r>
              <a:rPr lang="en-US" sz="3200" dirty="0">
                <a:hlinkClick r:id="rId2"/>
              </a:rPr>
              <a:t>://</a:t>
            </a:r>
            <a:r>
              <a:rPr lang="en-US" sz="3200" dirty="0" smtClean="0">
                <a:hlinkClick r:id="rId2"/>
              </a:rPr>
              <a:t>tambovarchiv.ru/node/180</a:t>
            </a:r>
            <a:endParaRPr lang="en-US" sz="3200" dirty="0" smtClean="0"/>
          </a:p>
          <a:p>
            <a:pPr marL="0" indent="0">
              <a:buNone/>
            </a:pPr>
            <a:endParaRPr lang="ru-RU" sz="3200" dirty="0"/>
          </a:p>
          <a:p>
            <a:endParaRPr lang="ru-RU" dirty="0"/>
          </a:p>
        </p:txBody>
      </p:sp>
      <p:pic>
        <p:nvPicPr>
          <p:cNvPr id="4" name="Рисунок 3" descr="https://tambovarchiv.ru/sites/default/files/styles/500x200/public/field/exhibition/83502-150x150_0.jpg?itok=BZ2LBg9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5498" y="2496283"/>
            <a:ext cx="7234971" cy="3464902"/>
          </a:xfrm>
          <a:prstGeom prst="rect">
            <a:avLst/>
          </a:prstGeom>
          <a:noFill/>
          <a:ln>
            <a:noFill/>
          </a:ln>
        </p:spPr>
      </p:pic>
      <p:pic>
        <p:nvPicPr>
          <p:cNvPr id="5" name="Рисунок 4" descr="Листовка «Демонстрация. Вся земля трудовому народу!» о порядке проведения демонстрации солдат и рабочих, назначенной на 8 октября 1917 г. в г. Тамбове"/>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3854" y="2496283"/>
            <a:ext cx="2673105" cy="3464902"/>
          </a:xfrm>
          <a:prstGeom prst="rect">
            <a:avLst/>
          </a:prstGeom>
          <a:noFill/>
          <a:ln>
            <a:noFill/>
          </a:ln>
        </p:spPr>
      </p:pic>
    </p:spTree>
    <p:extLst>
      <p:ext uri="{BB962C8B-B14F-4D97-AF65-F5344CB8AC3E}">
        <p14:creationId xmlns:p14="http://schemas.microsoft.com/office/powerpoint/2010/main" val="1087698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dirty="0">
                <a:latin typeface="+mn-lt"/>
              </a:rPr>
              <a:t>Some publications of </a:t>
            </a:r>
            <a:r>
              <a:rPr lang="ru-RU" dirty="0" smtClean="0">
                <a:latin typeface="+mn-lt"/>
              </a:rPr>
              <a:t>archiv</a:t>
            </a:r>
            <a:r>
              <a:rPr lang="en-US" dirty="0" smtClean="0">
                <a:latin typeface="+mn-lt"/>
              </a:rPr>
              <a:t>e</a:t>
            </a:r>
            <a:r>
              <a:rPr lang="ru-RU" dirty="0" smtClean="0">
                <a:latin typeface="+mn-lt"/>
              </a:rPr>
              <a:t> </a:t>
            </a:r>
            <a:r>
              <a:rPr lang="ru-RU" dirty="0">
                <a:latin typeface="+mn-lt"/>
              </a:rPr>
              <a:t>collections</a:t>
            </a:r>
          </a:p>
        </p:txBody>
      </p:sp>
      <p:sp>
        <p:nvSpPr>
          <p:cNvPr id="3" name="Объект 2"/>
          <p:cNvSpPr>
            <a:spLocks noGrp="1"/>
          </p:cNvSpPr>
          <p:nvPr>
            <p:ph idx="1"/>
          </p:nvPr>
        </p:nvSpPr>
        <p:spPr>
          <a:xfrm>
            <a:off x="838200" y="1825625"/>
            <a:ext cx="6925408" cy="4351338"/>
          </a:xfrm>
        </p:spPr>
        <p:txBody>
          <a:bodyPr>
            <a:normAutofit lnSpcReduction="10000"/>
          </a:bodyPr>
          <a:lstStyle/>
          <a:p>
            <a:r>
              <a:rPr lang="en-US" sz="3200" dirty="0" smtClean="0"/>
              <a:t>“</a:t>
            </a:r>
            <a:r>
              <a:rPr lang="ru-RU" sz="3200" dirty="0" smtClean="0"/>
              <a:t>From </a:t>
            </a:r>
            <a:r>
              <a:rPr lang="ru-RU" sz="3200" dirty="0"/>
              <a:t>Moscow must go ... </a:t>
            </a:r>
            <a:r>
              <a:rPr lang="ru-RU" sz="3200" dirty="0" err="1"/>
              <a:t>to</a:t>
            </a:r>
            <a:r>
              <a:rPr lang="ru-RU" sz="3200" dirty="0"/>
              <a:t> </a:t>
            </a:r>
            <a:r>
              <a:rPr lang="ru-RU" sz="3200" dirty="0" smtClean="0"/>
              <a:t>Tambov</a:t>
            </a:r>
            <a:r>
              <a:rPr lang="en-US" sz="3200" dirty="0" smtClean="0"/>
              <a:t>”</a:t>
            </a:r>
            <a:endParaRPr lang="ru-RU" sz="3200" dirty="0"/>
          </a:p>
          <a:p>
            <a:pPr marL="0" indent="0">
              <a:buNone/>
            </a:pPr>
            <a:r>
              <a:rPr lang="en-US" sz="3200" dirty="0" smtClean="0">
                <a:hlinkClick r:id="rId2"/>
              </a:rPr>
              <a:t>https</a:t>
            </a:r>
            <a:r>
              <a:rPr lang="en-US" sz="3200" dirty="0">
                <a:hlinkClick r:id="rId2"/>
              </a:rPr>
              <a:t>://</a:t>
            </a:r>
            <a:r>
              <a:rPr lang="en-US" sz="3200" dirty="0" smtClean="0">
                <a:hlinkClick r:id="rId2"/>
              </a:rPr>
              <a:t>tambovarchiv.ru/sites/default/files/file-book/iz-moskvi-dolgno-ehat-na-tambov.pdf</a:t>
            </a:r>
            <a:r>
              <a:rPr lang="ru-RU" sz="3200" dirty="0" smtClean="0"/>
              <a:t> </a:t>
            </a:r>
          </a:p>
          <a:p>
            <a:pPr marL="0" indent="0">
              <a:buNone/>
            </a:pPr>
            <a:endParaRPr lang="ru-RU" sz="3200" dirty="0"/>
          </a:p>
          <a:p>
            <a:pPr marL="0" indent="0">
              <a:buNone/>
            </a:pPr>
            <a:r>
              <a:rPr lang="ru-RU" sz="3200" dirty="0"/>
              <a:t>Materials </a:t>
            </a:r>
            <a:r>
              <a:rPr lang="en-US" sz="3200" dirty="0" smtClean="0"/>
              <a:t>on</a:t>
            </a:r>
            <a:r>
              <a:rPr lang="ru-RU" sz="3200" dirty="0" smtClean="0"/>
              <a:t> </a:t>
            </a:r>
            <a:r>
              <a:rPr lang="ru-RU" sz="3200" dirty="0"/>
              <a:t>the ties of </a:t>
            </a:r>
            <a:r>
              <a:rPr lang="en-US" sz="3200" dirty="0" smtClean="0"/>
              <a:t>R</a:t>
            </a:r>
            <a:r>
              <a:rPr lang="ru-RU" sz="3200" dirty="0" err="1" smtClean="0"/>
              <a:t>ussian</a:t>
            </a:r>
            <a:r>
              <a:rPr lang="ru-RU" sz="3200" dirty="0" smtClean="0"/>
              <a:t> </a:t>
            </a:r>
            <a:r>
              <a:rPr lang="ru-RU" sz="3200" dirty="0"/>
              <a:t>poet Mikhail Lermontov with Tambov, reflected in memoirs and archival documents.</a:t>
            </a:r>
          </a:p>
          <a:p>
            <a:pPr marL="0" indent="0">
              <a:buNone/>
            </a:pPr>
            <a:endParaRPr lang="ru-RU" sz="3200" dirty="0"/>
          </a:p>
        </p:txBody>
      </p:sp>
      <p:pic>
        <p:nvPicPr>
          <p:cNvPr id="4098" name="Picture 2" descr="Если не бороться за лучшее, …то тогда и жизнь потеряет всякий смысл»:  marina_klimkova — LiveJourn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2353" y="1624114"/>
            <a:ext cx="3692769" cy="512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78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580292" y="298938"/>
            <a:ext cx="7578970" cy="5833575"/>
          </a:xfrm>
        </p:spPr>
        <p:txBody>
          <a:bodyPr>
            <a:normAutofit/>
          </a:bodyPr>
          <a:lstStyle/>
          <a:p>
            <a:r>
              <a:rPr lang="ru-RU" sz="3200" dirty="0" err="1"/>
              <a:t>Vladimir</a:t>
            </a:r>
            <a:r>
              <a:rPr lang="ru-RU" sz="3200" dirty="0"/>
              <a:t> Vernadsky in </a:t>
            </a:r>
            <a:r>
              <a:rPr lang="ru-RU" sz="3200" dirty="0" smtClean="0"/>
              <a:t>Tambov </a:t>
            </a:r>
            <a:r>
              <a:rPr lang="en-US" sz="3200" dirty="0"/>
              <a:t>Province</a:t>
            </a:r>
            <a:r>
              <a:rPr lang="ru-RU" sz="3200" dirty="0"/>
              <a:t>. </a:t>
            </a:r>
            <a:r>
              <a:rPr lang="ru-RU" sz="3200" dirty="0" smtClean="0"/>
              <a:t> </a:t>
            </a:r>
            <a:r>
              <a:rPr lang="en-US" sz="3200" dirty="0">
                <a:hlinkClick r:id="rId2"/>
              </a:rPr>
              <a:t>https://docs.google.com/viewer?url=https://tambovarchiv.ru/sites/default/files/file-book/vernadskii-v-tk.pdf</a:t>
            </a:r>
            <a:r>
              <a:rPr lang="en-US" sz="3200" dirty="0"/>
              <a:t/>
            </a:r>
            <a:br>
              <a:rPr lang="en-US" sz="3200" dirty="0"/>
            </a:br>
            <a:endParaRPr lang="ru-RU" sz="3200" dirty="0" smtClean="0"/>
          </a:p>
          <a:p>
            <a:pPr marL="0" indent="0">
              <a:buNone/>
            </a:pPr>
            <a:r>
              <a:rPr lang="ru-RU" sz="3200" dirty="0" smtClean="0"/>
              <a:t>Description </a:t>
            </a:r>
            <a:r>
              <a:rPr lang="ru-RU" sz="3200" dirty="0"/>
              <a:t>of the most valuable </a:t>
            </a:r>
            <a:r>
              <a:rPr lang="ru-RU" sz="3200" dirty="0" smtClean="0"/>
              <a:t>documents </a:t>
            </a:r>
            <a:r>
              <a:rPr lang="ru-RU" sz="3200" dirty="0"/>
              <a:t>from the </a:t>
            </a:r>
            <a:r>
              <a:rPr lang="ru-RU" sz="3200" dirty="0" err="1"/>
              <a:t>main</a:t>
            </a:r>
            <a:r>
              <a:rPr lang="ru-RU" sz="3200" dirty="0"/>
              <a:t> </a:t>
            </a:r>
            <a:r>
              <a:rPr lang="ru-RU" sz="3200" dirty="0" err="1" smtClean="0"/>
              <a:t>funds</a:t>
            </a:r>
            <a:r>
              <a:rPr lang="en-US" sz="3200" dirty="0" smtClean="0"/>
              <a:t> – </a:t>
            </a:r>
            <a:r>
              <a:rPr lang="ru-RU" sz="3200" dirty="0" err="1" smtClean="0"/>
              <a:t>Morshansk</a:t>
            </a:r>
            <a:r>
              <a:rPr lang="ru-RU" sz="3200" dirty="0" smtClean="0"/>
              <a:t> </a:t>
            </a:r>
            <a:r>
              <a:rPr lang="ru-RU" sz="3200" dirty="0"/>
              <a:t>district and provincial </a:t>
            </a:r>
            <a:r>
              <a:rPr lang="en-US" sz="3200" dirty="0" smtClean="0"/>
              <a:t>Z</a:t>
            </a:r>
            <a:r>
              <a:rPr lang="ru-RU" sz="3200" dirty="0" err="1" smtClean="0"/>
              <a:t>emstvo</a:t>
            </a:r>
            <a:r>
              <a:rPr lang="ru-RU" sz="3200" dirty="0" smtClean="0"/>
              <a:t> </a:t>
            </a:r>
            <a:r>
              <a:rPr lang="ru-RU" sz="3200" dirty="0"/>
              <a:t>assemblies, the personal fund of V</a:t>
            </a:r>
            <a:r>
              <a:rPr lang="en-US" sz="3200" dirty="0" err="1"/>
              <a:t>ladimir</a:t>
            </a:r>
            <a:r>
              <a:rPr lang="ru-RU" sz="3200" dirty="0"/>
              <a:t> </a:t>
            </a:r>
            <a:r>
              <a:rPr lang="ru-RU" sz="3200" dirty="0" err="1" smtClean="0"/>
              <a:t>Vernadsky</a:t>
            </a:r>
            <a:r>
              <a:rPr lang="en-US" sz="3200" dirty="0" smtClean="0"/>
              <a:t> (</a:t>
            </a:r>
            <a:r>
              <a:rPr lang="ru-RU" sz="3200" dirty="0" smtClean="0"/>
              <a:t>1863-1945), famous </a:t>
            </a:r>
            <a:r>
              <a:rPr lang="en-US" sz="3200" dirty="0" smtClean="0"/>
              <a:t>Russian </a:t>
            </a:r>
            <a:r>
              <a:rPr lang="ru-RU" sz="3200" dirty="0" smtClean="0"/>
              <a:t>scientist </a:t>
            </a:r>
            <a:r>
              <a:rPr lang="ru-RU" sz="3200" dirty="0"/>
              <a:t>and </a:t>
            </a:r>
            <a:r>
              <a:rPr lang="en-US" sz="3200" dirty="0" smtClean="0"/>
              <a:t>Tambov </a:t>
            </a:r>
            <a:r>
              <a:rPr lang="ru-RU" sz="3200" dirty="0" smtClean="0"/>
              <a:t>public figure</a:t>
            </a:r>
            <a:endParaRPr lang="ru-RU" sz="3200" dirty="0"/>
          </a:p>
        </p:txBody>
      </p:sp>
      <p:pic>
        <p:nvPicPr>
          <p:cNvPr id="6" name="Рисунок 5" descr="Цитаты :: Владимир Вернадский (Vladimir Vernadskiy)"/>
          <p:cNvPicPr/>
          <p:nvPr/>
        </p:nvPicPr>
        <p:blipFill rotWithShape="1">
          <a:blip r:embed="rId3" cstate="print">
            <a:extLst>
              <a:ext uri="{28A0092B-C50C-407E-A947-70E740481C1C}">
                <a14:useLocalDpi xmlns:a14="http://schemas.microsoft.com/office/drawing/2010/main" val="0"/>
              </a:ext>
            </a:extLst>
          </a:blip>
          <a:srcRect l="22611" t="-1889"/>
          <a:stretch/>
        </p:blipFill>
        <p:spPr bwMode="auto">
          <a:xfrm>
            <a:off x="8493369" y="369276"/>
            <a:ext cx="3335216" cy="3319463"/>
          </a:xfrm>
          <a:prstGeom prst="rect">
            <a:avLst/>
          </a:prstGeom>
          <a:noFill/>
          <a:ln>
            <a:noFill/>
          </a:ln>
        </p:spPr>
      </p:pic>
      <p:pic>
        <p:nvPicPr>
          <p:cNvPr id="7" name="Рисунок 6" descr="Волга-Дон 2015. День 4. Пичаево — BikeLifeForm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3369" y="4132384"/>
            <a:ext cx="3431136" cy="2304610"/>
          </a:xfrm>
          <a:prstGeom prst="rect">
            <a:avLst/>
          </a:prstGeom>
          <a:noFill/>
          <a:ln>
            <a:noFill/>
          </a:ln>
        </p:spPr>
      </p:pic>
    </p:spTree>
    <p:extLst>
      <p:ext uri="{BB962C8B-B14F-4D97-AF65-F5344CB8AC3E}">
        <p14:creationId xmlns:p14="http://schemas.microsoft.com/office/powerpoint/2010/main" val="1146664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764931" y="527538"/>
            <a:ext cx="6295292" cy="5907393"/>
          </a:xfrm>
        </p:spPr>
        <p:txBody>
          <a:bodyPr/>
          <a:lstStyle/>
          <a:p>
            <a:r>
              <a:rPr lang="en-US" sz="3200" b="1" dirty="0" smtClean="0"/>
              <a:t>“</a:t>
            </a:r>
            <a:r>
              <a:rPr lang="ru-RU" sz="3200" b="1" dirty="0" err="1" smtClean="0"/>
              <a:t>Antonovshchina</a:t>
            </a:r>
            <a:r>
              <a:rPr lang="en-US" sz="3200" b="1" dirty="0" smtClean="0"/>
              <a:t>”</a:t>
            </a:r>
            <a:r>
              <a:rPr lang="ru-RU" sz="3200" b="1" dirty="0" smtClean="0"/>
              <a:t>: </a:t>
            </a:r>
            <a:r>
              <a:rPr lang="ru-RU" sz="3200" dirty="0" smtClean="0"/>
              <a:t>Peasant </a:t>
            </a:r>
            <a:r>
              <a:rPr lang="ru-RU" sz="3200" dirty="0"/>
              <a:t>uprising in </a:t>
            </a:r>
            <a:r>
              <a:rPr lang="ru-RU" sz="3200" dirty="0" smtClean="0"/>
              <a:t>Ta</a:t>
            </a:r>
            <a:r>
              <a:rPr lang="en-US" sz="3200" dirty="0" smtClean="0"/>
              <a:t>m</a:t>
            </a:r>
            <a:r>
              <a:rPr lang="ru-RU" sz="3200" dirty="0" smtClean="0"/>
              <a:t>bov </a:t>
            </a:r>
            <a:r>
              <a:rPr lang="ru-RU" sz="3200" dirty="0"/>
              <a:t>province in 1920-1921</a:t>
            </a:r>
          </a:p>
          <a:p>
            <a:pPr marL="0" indent="0">
              <a:buNone/>
            </a:pPr>
            <a:endParaRPr lang="ru-RU" sz="3200" dirty="0" smtClean="0"/>
          </a:p>
          <a:p>
            <a:pPr marL="0" indent="0">
              <a:buNone/>
            </a:pPr>
            <a:r>
              <a:rPr lang="ru-RU" sz="3200" dirty="0" smtClean="0"/>
              <a:t>The </a:t>
            </a:r>
            <a:r>
              <a:rPr lang="ru-RU" sz="3200" dirty="0"/>
              <a:t>most complete </a:t>
            </a:r>
            <a:r>
              <a:rPr lang="ru-RU" sz="3200" dirty="0" err="1"/>
              <a:t>collection</a:t>
            </a:r>
            <a:r>
              <a:rPr lang="ru-RU" sz="3200" dirty="0"/>
              <a:t> </a:t>
            </a:r>
            <a:r>
              <a:rPr lang="en-US" sz="3200" dirty="0"/>
              <a:t>–</a:t>
            </a:r>
            <a:r>
              <a:rPr lang="ru-RU" sz="3200" dirty="0" smtClean="0"/>
              <a:t> </a:t>
            </a:r>
            <a:r>
              <a:rPr lang="en-US" sz="3200" dirty="0" smtClean="0"/>
              <a:t>some</a:t>
            </a:r>
            <a:r>
              <a:rPr lang="ru-RU" sz="3200" dirty="0" smtClean="0"/>
              <a:t> </a:t>
            </a:r>
            <a:r>
              <a:rPr lang="ru-RU" sz="3200" dirty="0"/>
              <a:t>700 </a:t>
            </a:r>
            <a:r>
              <a:rPr lang="en-US" sz="3200" dirty="0" smtClean="0"/>
              <a:t>archive </a:t>
            </a:r>
            <a:r>
              <a:rPr lang="ru-RU" sz="3200" dirty="0" smtClean="0"/>
              <a:t>documents</a:t>
            </a:r>
            <a:r>
              <a:rPr lang="en-US" sz="3200" dirty="0" smtClean="0"/>
              <a:t>.</a:t>
            </a:r>
          </a:p>
          <a:p>
            <a:pPr marL="0" indent="0">
              <a:buNone/>
            </a:pPr>
            <a:r>
              <a:rPr lang="en-US" sz="3200" dirty="0" smtClean="0"/>
              <a:t>This publication co</a:t>
            </a:r>
            <a:r>
              <a:rPr lang="ru-RU" sz="3200" dirty="0" smtClean="0"/>
              <a:t>ntains </a:t>
            </a:r>
            <a:r>
              <a:rPr lang="ru-RU" sz="3200" dirty="0"/>
              <a:t>documents of rebels and </a:t>
            </a:r>
            <a:r>
              <a:rPr lang="en-US" sz="3200" dirty="0" smtClean="0"/>
              <a:t>the </a:t>
            </a:r>
            <a:r>
              <a:rPr lang="ru-RU" sz="3200" dirty="0" smtClean="0"/>
              <a:t>Bolshevik </a:t>
            </a:r>
            <a:r>
              <a:rPr lang="ru-RU" sz="3200" dirty="0"/>
              <a:t>formations on the history of the anti-Bolshevik </a:t>
            </a:r>
            <a:r>
              <a:rPr lang="ru-RU" sz="3200" dirty="0" smtClean="0"/>
              <a:t>uprising</a:t>
            </a:r>
            <a:r>
              <a:rPr lang="en-US" sz="3200" dirty="0"/>
              <a:t>.</a:t>
            </a:r>
            <a:endParaRPr lang="ru-RU" sz="3200" dirty="0"/>
          </a:p>
          <a:p>
            <a:pPr marL="0" indent="0">
              <a:buNone/>
            </a:pPr>
            <a:r>
              <a:rPr lang="ru-RU" sz="3200" dirty="0"/>
              <a:t> </a:t>
            </a:r>
          </a:p>
          <a:p>
            <a:endParaRPr lang="ru-RU" dirty="0"/>
          </a:p>
        </p:txBody>
      </p:sp>
      <p:pic>
        <p:nvPicPr>
          <p:cNvPr id="4" name="Рисунок 3" descr="Антоновщина Крестьянское восстание в Тамбовской области в 1920–1921 книга  сборник история — покупайте на Auction.ru по выгодной цене"/>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2744" y="527538"/>
            <a:ext cx="4417402" cy="5749131"/>
          </a:xfrm>
          <a:prstGeom prst="rect">
            <a:avLst/>
          </a:prstGeom>
          <a:noFill/>
          <a:ln>
            <a:noFill/>
          </a:ln>
        </p:spPr>
      </p:pic>
    </p:spTree>
    <p:extLst>
      <p:ext uri="{BB962C8B-B14F-4D97-AF65-F5344CB8AC3E}">
        <p14:creationId xmlns:p14="http://schemas.microsoft.com/office/powerpoint/2010/main" val="3280832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554" y="365125"/>
            <a:ext cx="10763502" cy="1841744"/>
          </a:xfrm>
        </p:spPr>
        <p:txBody>
          <a:bodyPr>
            <a:normAutofit fontScale="90000"/>
          </a:bodyPr>
          <a:lstStyle/>
          <a:p>
            <a:r>
              <a:rPr lang="ru-RU" dirty="0">
                <a:latin typeface="+mn-lt"/>
              </a:rPr>
              <a:t>Tambov region is one of the subjects of </a:t>
            </a:r>
            <a:r>
              <a:rPr lang="ru-RU" dirty="0" smtClean="0">
                <a:latin typeface="+mn-lt"/>
              </a:rPr>
              <a:t>Russian </a:t>
            </a:r>
            <a:r>
              <a:rPr lang="ru-RU" dirty="0">
                <a:latin typeface="+mn-lt"/>
              </a:rPr>
              <a:t>Federation, located in the </a:t>
            </a:r>
            <a:r>
              <a:rPr lang="en-US" dirty="0">
                <a:latin typeface="+mn-lt"/>
              </a:rPr>
              <a:t>C</a:t>
            </a:r>
            <a:r>
              <a:rPr lang="ru-RU" dirty="0">
                <a:latin typeface="+mn-lt"/>
              </a:rPr>
              <a:t>entral </a:t>
            </a:r>
            <a:r>
              <a:rPr lang="en-US" dirty="0">
                <a:latin typeface="+mn-lt"/>
              </a:rPr>
              <a:t>F</a:t>
            </a:r>
            <a:r>
              <a:rPr lang="ru-RU" dirty="0">
                <a:latin typeface="+mn-lt"/>
              </a:rPr>
              <a:t>ederal </a:t>
            </a:r>
            <a:r>
              <a:rPr lang="en-US" dirty="0">
                <a:latin typeface="+mn-lt"/>
              </a:rPr>
              <a:t>D</a:t>
            </a:r>
            <a:r>
              <a:rPr lang="ru-RU" dirty="0" smtClean="0">
                <a:latin typeface="+mn-lt"/>
              </a:rPr>
              <a:t>istrict.</a:t>
            </a:r>
            <a:r>
              <a:rPr lang="ru-RU" dirty="0">
                <a:latin typeface="+mn-lt"/>
              </a:rPr>
              <a:t/>
            </a:r>
            <a:br>
              <a:rPr lang="ru-RU" dirty="0">
                <a:latin typeface="+mn-lt"/>
              </a:rPr>
            </a:br>
            <a:endParaRPr lang="ru-RU" dirty="0">
              <a:latin typeface="+mn-lt"/>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9954" y="2393244"/>
            <a:ext cx="10992102" cy="4002453"/>
          </a:xfrm>
        </p:spPr>
      </p:pic>
    </p:spTree>
    <p:extLst>
      <p:ext uri="{BB962C8B-B14F-4D97-AF65-F5344CB8AC3E}">
        <p14:creationId xmlns:p14="http://schemas.microsoft.com/office/powerpoint/2010/main" val="3946662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25315"/>
            <a:ext cx="10679723" cy="1582616"/>
          </a:xfrm>
        </p:spPr>
        <p:txBody>
          <a:bodyPr>
            <a:normAutofit fontScale="90000"/>
          </a:bodyPr>
          <a:lstStyle/>
          <a:p>
            <a:r>
              <a:rPr lang="ru-RU" dirty="0">
                <a:latin typeface="+mn-lt"/>
              </a:rPr>
              <a:t>The results of </a:t>
            </a:r>
            <a:r>
              <a:rPr lang="ru-RU" dirty="0" smtClean="0">
                <a:latin typeface="+mn-lt"/>
              </a:rPr>
              <a:t>archiv</a:t>
            </a:r>
            <a:r>
              <a:rPr lang="en-US" dirty="0" smtClean="0">
                <a:latin typeface="+mn-lt"/>
              </a:rPr>
              <a:t>e</a:t>
            </a:r>
            <a:r>
              <a:rPr lang="ru-RU" dirty="0" smtClean="0">
                <a:latin typeface="+mn-lt"/>
              </a:rPr>
              <a:t> </a:t>
            </a:r>
            <a:r>
              <a:rPr lang="ru-RU" dirty="0">
                <a:latin typeface="+mn-lt"/>
              </a:rPr>
              <a:t>research </a:t>
            </a:r>
            <a:r>
              <a:rPr lang="en-US" dirty="0" smtClean="0">
                <a:latin typeface="+mn-lt"/>
              </a:rPr>
              <a:t>in Tambov </a:t>
            </a:r>
            <a:r>
              <a:rPr lang="ru-RU" dirty="0" smtClean="0">
                <a:latin typeface="+mn-lt"/>
              </a:rPr>
              <a:t>have </a:t>
            </a:r>
            <a:r>
              <a:rPr lang="ru-RU" dirty="0">
                <a:latin typeface="+mn-lt"/>
              </a:rPr>
              <a:t>been reflected in publications of a number of foreign historians</a:t>
            </a:r>
          </a:p>
        </p:txBody>
      </p:sp>
      <p:sp>
        <p:nvSpPr>
          <p:cNvPr id="3" name="Объект 2"/>
          <p:cNvSpPr>
            <a:spLocks noGrp="1"/>
          </p:cNvSpPr>
          <p:nvPr>
            <p:ph idx="1"/>
          </p:nvPr>
        </p:nvSpPr>
        <p:spPr>
          <a:xfrm>
            <a:off x="838200" y="2242038"/>
            <a:ext cx="4208585" cy="4246684"/>
          </a:xfrm>
        </p:spPr>
        <p:txBody>
          <a:bodyPr/>
          <a:lstStyle/>
          <a:p>
            <a:r>
              <a:rPr lang="en-US" b="1" dirty="0"/>
              <a:t>Steven L. </a:t>
            </a:r>
            <a:r>
              <a:rPr lang="en-US" b="1" dirty="0" smtClean="0"/>
              <a:t>Hoch</a:t>
            </a:r>
            <a:r>
              <a:rPr lang="en-US" dirty="0"/>
              <a:t>, </a:t>
            </a:r>
            <a:r>
              <a:rPr lang="en-US" dirty="0" smtClean="0"/>
              <a:t>Professor </a:t>
            </a:r>
            <a:r>
              <a:rPr lang="en-US" dirty="0"/>
              <a:t>of History </a:t>
            </a:r>
            <a:r>
              <a:rPr lang="en-US" dirty="0" smtClean="0"/>
              <a:t>at Washington State University</a:t>
            </a:r>
            <a:endParaRPr lang="ru-RU" dirty="0"/>
          </a:p>
          <a:p>
            <a:endParaRPr lang="ru-RU" dirty="0"/>
          </a:p>
        </p:txBody>
      </p:sp>
      <p:pic>
        <p:nvPicPr>
          <p:cNvPr id="4" name="Рисунок 3" descr="Serfdom and Social Control in Russia: Petrovskoe, a Village in Tambov: Hoch,  Stephen L.: 9780226345857: Amazon.com: Boo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4662" y="2242038"/>
            <a:ext cx="2864826" cy="4495434"/>
          </a:xfrm>
          <a:prstGeom prst="rect">
            <a:avLst/>
          </a:prstGeom>
          <a:noFill/>
          <a:ln>
            <a:noFill/>
          </a:ln>
        </p:spPr>
      </p:pic>
      <p:pic>
        <p:nvPicPr>
          <p:cNvPr id="5" name="Рисунок 4" descr="Steven Hoc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6961" y="3481753"/>
            <a:ext cx="2623770" cy="3079603"/>
          </a:xfrm>
          <a:prstGeom prst="rect">
            <a:avLst/>
          </a:prstGeom>
          <a:noFill/>
          <a:ln>
            <a:noFill/>
          </a:ln>
        </p:spPr>
      </p:pic>
      <p:pic>
        <p:nvPicPr>
          <p:cNvPr id="8" name="Рисунок 7" descr="https://images-na.ssl-images-amazon.com/images/I/413UCrOFvNL._SX313_BO1,204,203,200_.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9362" y="2242038"/>
            <a:ext cx="2884244" cy="4495434"/>
          </a:xfrm>
          <a:prstGeom prst="rect">
            <a:avLst/>
          </a:prstGeom>
          <a:noFill/>
          <a:ln>
            <a:noFill/>
          </a:ln>
        </p:spPr>
      </p:pic>
    </p:spTree>
    <p:extLst>
      <p:ext uri="{BB962C8B-B14F-4D97-AF65-F5344CB8AC3E}">
        <p14:creationId xmlns:p14="http://schemas.microsoft.com/office/powerpoint/2010/main" val="1556062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536332" y="545123"/>
            <a:ext cx="4638918" cy="5631840"/>
          </a:xfrm>
        </p:spPr>
        <p:txBody>
          <a:bodyPr/>
          <a:lstStyle/>
          <a:p>
            <a:r>
              <a:rPr lang="ru-RU" dirty="0" smtClean="0"/>
              <a:t> </a:t>
            </a:r>
            <a:r>
              <a:rPr lang="en-US" sz="3200" b="1" dirty="0" smtClean="0"/>
              <a:t>Regis </a:t>
            </a:r>
            <a:r>
              <a:rPr lang="en-US" sz="3200" b="1" dirty="0" err="1" smtClean="0"/>
              <a:t>Baty</a:t>
            </a:r>
            <a:r>
              <a:rPr lang="en-US" sz="3200" b="1" dirty="0" smtClean="0"/>
              <a:t>, </a:t>
            </a:r>
            <a:r>
              <a:rPr lang="en-US" sz="3200" dirty="0" smtClean="0"/>
              <a:t>professor of history at Strasbourg University</a:t>
            </a:r>
            <a:endParaRPr lang="ru-RU" sz="3200" dirty="0"/>
          </a:p>
        </p:txBody>
      </p:sp>
      <p:pic>
        <p:nvPicPr>
          <p:cNvPr id="4" name="Рисунок 3" descr="Tambov - Le Camp Des Malgré Nous Alsaciens Et Mosellans Prisonniers Des  Russes | Rakut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5250" y="1213155"/>
            <a:ext cx="3256573" cy="4295775"/>
          </a:xfrm>
          <a:prstGeom prst="rect">
            <a:avLst/>
          </a:prstGeom>
          <a:noFill/>
          <a:ln>
            <a:noFill/>
          </a:ln>
        </p:spPr>
      </p:pic>
      <p:pic>
        <p:nvPicPr>
          <p:cNvPr id="5" name="Рисунок 4" descr="La Voix des Apprenti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 y="2083777"/>
            <a:ext cx="2776025" cy="3914775"/>
          </a:xfrm>
          <a:prstGeom prst="rect">
            <a:avLst/>
          </a:prstGeom>
          <a:noFill/>
          <a:ln>
            <a:noFill/>
          </a:ln>
        </p:spPr>
      </p:pic>
      <p:pic>
        <p:nvPicPr>
          <p:cNvPr id="6" name="Рисунок 5" descr="Tambov, camp soviétique 1942-1946 | Les Malgré-Nou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4870" y="1213156"/>
            <a:ext cx="2769576" cy="4295774"/>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568375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1269A6-B850-4FA8-9861-6A5DE54DE7EE}"/>
              </a:ext>
            </a:extLst>
          </p:cNvPr>
          <p:cNvSpPr>
            <a:spLocks noGrp="1"/>
          </p:cNvSpPr>
          <p:nvPr>
            <p:ph type="title"/>
          </p:nvPr>
        </p:nvSpPr>
        <p:spPr>
          <a:xfrm>
            <a:off x="342899" y="158152"/>
            <a:ext cx="11666307" cy="1371709"/>
          </a:xfrm>
        </p:spPr>
        <p:txBody>
          <a:bodyPr>
            <a:normAutofit/>
          </a:bodyPr>
          <a:lstStyle/>
          <a:p>
            <a:r>
              <a:rPr lang="en-US" sz="4000" b="1" dirty="0">
                <a:latin typeface="+mn-lt"/>
              </a:rPr>
              <a:t>The State Archives on Social-Political History of Tambov Region</a:t>
            </a:r>
            <a:r>
              <a:rPr lang="en-US" sz="4000" dirty="0">
                <a:latin typeface="+mn-lt"/>
              </a:rPr>
              <a:t>: </a:t>
            </a:r>
            <a:r>
              <a:rPr lang="en-US" sz="4000" dirty="0">
                <a:latin typeface="+mn-lt"/>
                <a:hlinkClick r:id="rId2"/>
              </a:rPr>
              <a:t>http://gaspito.ru</a:t>
            </a:r>
            <a:r>
              <a:rPr lang="en-US" sz="4000" dirty="0" smtClean="0">
                <a:latin typeface="+mn-lt"/>
                <a:hlinkClick r:id="rId2"/>
              </a:rPr>
              <a:t>/</a:t>
            </a:r>
            <a:r>
              <a:rPr lang="en-US" sz="4000" dirty="0" smtClean="0">
                <a:latin typeface="+mn-lt"/>
              </a:rPr>
              <a:t>  </a:t>
            </a:r>
            <a:endParaRPr lang="ru-RU" sz="4000" dirty="0">
              <a:latin typeface="+mn-lt"/>
            </a:endParaRPr>
          </a:p>
        </p:txBody>
      </p:sp>
      <p:pic>
        <p:nvPicPr>
          <p:cNvPr id="6" name="Объект 5">
            <a:extLst>
              <a:ext uri="{FF2B5EF4-FFF2-40B4-BE49-F238E27FC236}">
                <a16:creationId xmlns:a16="http://schemas.microsoft.com/office/drawing/2014/main" id="{E66EC5E4-AD65-4EBC-A786-10E92EAAB474}"/>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90" t="2786"/>
          <a:stretch/>
        </p:blipFill>
        <p:spPr>
          <a:xfrm>
            <a:off x="342899" y="1934308"/>
            <a:ext cx="5846399" cy="3792500"/>
          </a:xfrm>
        </p:spPr>
      </p:pic>
      <p:sp>
        <p:nvSpPr>
          <p:cNvPr id="4" name="Объект 3">
            <a:extLst>
              <a:ext uri="{FF2B5EF4-FFF2-40B4-BE49-F238E27FC236}">
                <a16:creationId xmlns:a16="http://schemas.microsoft.com/office/drawing/2014/main" id="{8F2C8429-42A4-4C8F-BD72-E00B9A25FB69}"/>
              </a:ext>
            </a:extLst>
          </p:cNvPr>
          <p:cNvSpPr>
            <a:spLocks noGrp="1"/>
          </p:cNvSpPr>
          <p:nvPr>
            <p:ph sz="half" idx="2"/>
          </p:nvPr>
        </p:nvSpPr>
        <p:spPr>
          <a:xfrm>
            <a:off x="6245525" y="1600200"/>
            <a:ext cx="5641675" cy="4576763"/>
          </a:xfrm>
        </p:spPr>
        <p:txBody>
          <a:bodyPr>
            <a:normAutofit/>
          </a:bodyPr>
          <a:lstStyle/>
          <a:p>
            <a:r>
              <a:rPr lang="ru-RU" sz="3200" dirty="0"/>
              <a:t>5578 </a:t>
            </a:r>
            <a:r>
              <a:rPr lang="ru-RU" sz="3200" dirty="0" err="1"/>
              <a:t>funds</a:t>
            </a:r>
            <a:r>
              <a:rPr lang="ru-RU" sz="3200" dirty="0"/>
              <a:t> </a:t>
            </a:r>
            <a:r>
              <a:rPr lang="ru-RU" sz="3200" dirty="0" err="1"/>
              <a:t>containing</a:t>
            </a:r>
            <a:r>
              <a:rPr lang="ru-RU" sz="3200" dirty="0"/>
              <a:t> 810429 </a:t>
            </a:r>
            <a:r>
              <a:rPr lang="en-US" sz="3200" dirty="0" smtClean="0"/>
              <a:t>files</a:t>
            </a:r>
            <a:r>
              <a:rPr lang="ru-RU" sz="3200" dirty="0" smtClean="0"/>
              <a:t> </a:t>
            </a:r>
            <a:r>
              <a:rPr lang="ru-RU" sz="3200" dirty="0"/>
              <a:t>(01</a:t>
            </a:r>
            <a:r>
              <a:rPr lang="en-US" sz="3200" dirty="0"/>
              <a:t>.01.2020):</a:t>
            </a:r>
            <a:r>
              <a:rPr lang="ru-RU" sz="3200" dirty="0"/>
              <a:t> </a:t>
            </a:r>
          </a:p>
          <a:p>
            <a:r>
              <a:rPr lang="en-US" sz="3200" dirty="0"/>
              <a:t>The CPSU and other political </a:t>
            </a:r>
            <a:r>
              <a:rPr lang="en-US" sz="3200" dirty="0" smtClean="0"/>
              <a:t>“paper</a:t>
            </a:r>
            <a:r>
              <a:rPr lang="en-US" sz="3200" dirty="0"/>
              <a:t>” documents;</a:t>
            </a:r>
            <a:r>
              <a:rPr lang="ru-RU" sz="3200" dirty="0"/>
              <a:t> </a:t>
            </a:r>
          </a:p>
          <a:p>
            <a:r>
              <a:rPr lang="en-US" sz="3200" dirty="0"/>
              <a:t>Files</a:t>
            </a:r>
            <a:r>
              <a:rPr lang="ru-RU" sz="3200" dirty="0"/>
              <a:t> of </a:t>
            </a:r>
            <a:r>
              <a:rPr lang="ru-RU" sz="3200" dirty="0" err="1"/>
              <a:t>personal</a:t>
            </a:r>
            <a:r>
              <a:rPr lang="en-US" sz="3200" dirty="0"/>
              <a:t> </a:t>
            </a:r>
            <a:r>
              <a:rPr lang="ru-RU" sz="3200" dirty="0" err="1"/>
              <a:t>origin</a:t>
            </a:r>
            <a:r>
              <a:rPr lang="ru-RU" sz="3200" dirty="0"/>
              <a:t>,</a:t>
            </a:r>
            <a:r>
              <a:rPr lang="en-US" sz="3200" dirty="0"/>
              <a:t> including letters, diaries, photos and memoirs;</a:t>
            </a:r>
            <a:r>
              <a:rPr lang="ru-RU" sz="3200" dirty="0"/>
              <a:t> </a:t>
            </a:r>
          </a:p>
          <a:p>
            <a:r>
              <a:rPr lang="en-US" sz="3200" dirty="0"/>
              <a:t>Periodicals and books;</a:t>
            </a:r>
            <a:r>
              <a:rPr lang="ru-RU" sz="3200" dirty="0"/>
              <a:t> </a:t>
            </a:r>
          </a:p>
          <a:p>
            <a:r>
              <a:rPr lang="en-US" sz="3200" dirty="0"/>
              <a:t>P</a:t>
            </a:r>
            <a:r>
              <a:rPr lang="ru-RU" sz="3200" dirty="0" err="1"/>
              <a:t>hoto</a:t>
            </a:r>
            <a:r>
              <a:rPr lang="en-US" sz="3200" dirty="0"/>
              <a:t>, video, phono, CD files</a:t>
            </a:r>
            <a:r>
              <a:rPr lang="ru-RU" sz="3200" dirty="0"/>
              <a:t>.</a:t>
            </a:r>
          </a:p>
          <a:p>
            <a:endParaRPr lang="ru-RU" dirty="0"/>
          </a:p>
        </p:txBody>
      </p:sp>
    </p:spTree>
    <p:extLst>
      <p:ext uri="{BB962C8B-B14F-4D97-AF65-F5344CB8AC3E}">
        <p14:creationId xmlns:p14="http://schemas.microsoft.com/office/powerpoint/2010/main" val="4092765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554C80-5A16-483D-8001-C6194386C9A5}"/>
              </a:ext>
            </a:extLst>
          </p:cNvPr>
          <p:cNvSpPr>
            <a:spLocks noGrp="1"/>
          </p:cNvSpPr>
          <p:nvPr>
            <p:ph type="title"/>
          </p:nvPr>
        </p:nvSpPr>
        <p:spPr>
          <a:xfrm>
            <a:off x="685800" y="6031523"/>
            <a:ext cx="5002823" cy="590952"/>
          </a:xfrm>
        </p:spPr>
        <p:txBody>
          <a:bodyPr>
            <a:noAutofit/>
          </a:bodyPr>
          <a:lstStyle/>
          <a:p>
            <a:r>
              <a:rPr lang="en-US" sz="2400" dirty="0" smtClean="0">
                <a:latin typeface="+mn-lt"/>
              </a:rPr>
              <a:t>The </a:t>
            </a:r>
            <a:r>
              <a:rPr lang="en-US" sz="2400" dirty="0">
                <a:latin typeface="+mn-lt"/>
              </a:rPr>
              <a:t>Bolshevik appeal to the peasant rebels, </a:t>
            </a:r>
            <a:r>
              <a:rPr lang="en-US" sz="2400" dirty="0" smtClean="0">
                <a:latin typeface="+mn-lt"/>
              </a:rPr>
              <a:t>1921</a:t>
            </a:r>
            <a:endParaRPr lang="ru-RU" sz="2400" dirty="0">
              <a:latin typeface="+mn-lt"/>
            </a:endParaRPr>
          </a:p>
        </p:txBody>
      </p:sp>
      <p:pic>
        <p:nvPicPr>
          <p:cNvPr id="6" name="Объект 5">
            <a:extLst>
              <a:ext uri="{FF2B5EF4-FFF2-40B4-BE49-F238E27FC236}">
                <a16:creationId xmlns:a16="http://schemas.microsoft.com/office/drawing/2014/main" id="{9368CF62-9526-4B91-9731-065481C7DF2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50080" y="166624"/>
            <a:ext cx="4323644" cy="5654665"/>
          </a:xfrm>
        </p:spPr>
      </p:pic>
      <p:pic>
        <p:nvPicPr>
          <p:cNvPr id="8" name="Объект 7">
            <a:extLst>
              <a:ext uri="{FF2B5EF4-FFF2-40B4-BE49-F238E27FC236}">
                <a16:creationId xmlns:a16="http://schemas.microsoft.com/office/drawing/2014/main" id="{AFC75A75-DFAD-462F-8E27-39DE104DD64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59473" y="323905"/>
            <a:ext cx="6033619" cy="3804355"/>
          </a:xfrm>
        </p:spPr>
      </p:pic>
      <p:sp>
        <p:nvSpPr>
          <p:cNvPr id="3" name="Прямоугольник 2"/>
          <p:cNvSpPr/>
          <p:nvPr/>
        </p:nvSpPr>
        <p:spPr>
          <a:xfrm>
            <a:off x="6714392" y="4507393"/>
            <a:ext cx="4311162" cy="830997"/>
          </a:xfrm>
          <a:prstGeom prst="rect">
            <a:avLst/>
          </a:prstGeom>
        </p:spPr>
        <p:txBody>
          <a:bodyPr wrap="square">
            <a:spAutoFit/>
          </a:bodyPr>
          <a:lstStyle/>
          <a:p>
            <a:r>
              <a:rPr lang="en-US" sz="2400" dirty="0"/>
              <a:t>In times of collectivization, 1929</a:t>
            </a:r>
            <a:r>
              <a:rPr lang="en-US" sz="2400" b="1" dirty="0"/>
              <a:t/>
            </a:r>
            <a:br>
              <a:rPr lang="en-US" sz="2400" b="1" dirty="0"/>
            </a:br>
            <a:endParaRPr lang="ru-RU" sz="2400" dirty="0"/>
          </a:p>
        </p:txBody>
      </p:sp>
    </p:spTree>
    <p:extLst>
      <p:ext uri="{BB962C8B-B14F-4D97-AF65-F5344CB8AC3E}">
        <p14:creationId xmlns:p14="http://schemas.microsoft.com/office/powerpoint/2010/main" val="1550461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923102-5833-47DA-ABCD-F5E0CABB9193}"/>
              </a:ext>
            </a:extLst>
          </p:cNvPr>
          <p:cNvSpPr>
            <a:spLocks noGrp="1"/>
          </p:cNvSpPr>
          <p:nvPr>
            <p:ph type="title"/>
          </p:nvPr>
        </p:nvSpPr>
        <p:spPr>
          <a:xfrm>
            <a:off x="466644" y="6049107"/>
            <a:ext cx="5236457" cy="738554"/>
          </a:xfrm>
        </p:spPr>
        <p:txBody>
          <a:bodyPr>
            <a:noAutofit/>
          </a:bodyPr>
          <a:lstStyle/>
          <a:p>
            <a:r>
              <a:rPr lang="en-US" sz="2400" b="1" dirty="0" smtClean="0"/>
              <a:t/>
            </a:r>
            <a:br>
              <a:rPr lang="en-US" sz="2400" b="1" dirty="0" smtClean="0"/>
            </a:br>
            <a:r>
              <a:rPr lang="en-US" sz="2400" b="1" dirty="0" smtClean="0"/>
              <a:t>Data </a:t>
            </a:r>
            <a:r>
              <a:rPr lang="en-US" sz="2400" b="1" dirty="0"/>
              <a:t>on Tambov Region livestock, 1938</a:t>
            </a:r>
            <a:br>
              <a:rPr lang="en-US" sz="2400" b="1" dirty="0"/>
            </a:br>
            <a:endParaRPr lang="ru-RU" sz="2400" b="1" dirty="0"/>
          </a:p>
        </p:txBody>
      </p:sp>
      <p:pic>
        <p:nvPicPr>
          <p:cNvPr id="6" name="Объект 5">
            <a:extLst>
              <a:ext uri="{FF2B5EF4-FFF2-40B4-BE49-F238E27FC236}">
                <a16:creationId xmlns:a16="http://schemas.microsoft.com/office/drawing/2014/main" id="{9A73C6CE-011F-4A69-891F-8C321B16C62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47998" y="218506"/>
            <a:ext cx="4045540" cy="5830601"/>
          </a:xfrm>
        </p:spPr>
      </p:pic>
      <p:pic>
        <p:nvPicPr>
          <p:cNvPr id="8" name="Объект 7">
            <a:extLst>
              <a:ext uri="{FF2B5EF4-FFF2-40B4-BE49-F238E27FC236}">
                <a16:creationId xmlns:a16="http://schemas.microsoft.com/office/drawing/2014/main" id="{C4B824A5-A158-4C55-91B7-46DAAA936BF5}"/>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91216" y="218506"/>
            <a:ext cx="6571142" cy="4233332"/>
          </a:xfrm>
        </p:spPr>
      </p:pic>
      <p:sp>
        <p:nvSpPr>
          <p:cNvPr id="3" name="Прямоугольник 2"/>
          <p:cNvSpPr/>
          <p:nvPr/>
        </p:nvSpPr>
        <p:spPr>
          <a:xfrm>
            <a:off x="6566749" y="4609540"/>
            <a:ext cx="3982309" cy="461665"/>
          </a:xfrm>
          <a:prstGeom prst="rect">
            <a:avLst/>
          </a:prstGeom>
        </p:spPr>
        <p:txBody>
          <a:bodyPr wrap="none">
            <a:spAutoFit/>
          </a:bodyPr>
          <a:lstStyle/>
          <a:p>
            <a:r>
              <a:rPr lang="en-US" sz="2400" dirty="0"/>
              <a:t>World War II harvesting, 1944</a:t>
            </a:r>
            <a:endParaRPr lang="ru-RU" sz="2400" dirty="0"/>
          </a:p>
        </p:txBody>
      </p:sp>
    </p:spTree>
    <p:extLst>
      <p:ext uri="{BB962C8B-B14F-4D97-AF65-F5344CB8AC3E}">
        <p14:creationId xmlns:p14="http://schemas.microsoft.com/office/powerpoint/2010/main" val="2692571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E9D2A5-9C38-40A4-886E-21440CB6C448}"/>
              </a:ext>
            </a:extLst>
          </p:cNvPr>
          <p:cNvSpPr>
            <a:spLocks noGrp="1"/>
          </p:cNvSpPr>
          <p:nvPr>
            <p:ph type="title"/>
          </p:nvPr>
        </p:nvSpPr>
        <p:spPr>
          <a:xfrm>
            <a:off x="830127" y="5583115"/>
            <a:ext cx="4058396" cy="826422"/>
          </a:xfrm>
        </p:spPr>
        <p:txBody>
          <a:bodyPr>
            <a:normAutofit fontScale="90000"/>
          </a:bodyPr>
          <a:lstStyle/>
          <a:p>
            <a:r>
              <a:rPr lang="en-US" sz="2700" dirty="0" smtClean="0">
                <a:latin typeface="+mn-lt"/>
              </a:rPr>
              <a:t>Military </a:t>
            </a:r>
            <a:r>
              <a:rPr lang="en-US" sz="2700" dirty="0">
                <a:latin typeface="+mn-lt"/>
              </a:rPr>
              <a:t>hospitals deployment, </a:t>
            </a:r>
            <a:r>
              <a:rPr lang="en-US" sz="2700" dirty="0" smtClean="0">
                <a:latin typeface="+mn-lt"/>
              </a:rPr>
              <a:t/>
            </a:r>
            <a:br>
              <a:rPr lang="en-US" sz="2700" dirty="0" smtClean="0">
                <a:latin typeface="+mn-lt"/>
              </a:rPr>
            </a:br>
            <a:r>
              <a:rPr lang="en-US" sz="2700" dirty="0" smtClean="0">
                <a:latin typeface="+mn-lt"/>
              </a:rPr>
              <a:t>1941-1945</a:t>
            </a:r>
            <a:endParaRPr lang="ru-RU" sz="2400" b="1" dirty="0"/>
          </a:p>
        </p:txBody>
      </p:sp>
      <p:pic>
        <p:nvPicPr>
          <p:cNvPr id="6" name="Объект 5">
            <a:extLst>
              <a:ext uri="{FF2B5EF4-FFF2-40B4-BE49-F238E27FC236}">
                <a16:creationId xmlns:a16="http://schemas.microsoft.com/office/drawing/2014/main" id="{B02BD1CB-7EBF-4345-A309-59B868B3A3B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2411" y="217625"/>
            <a:ext cx="4987775" cy="5279407"/>
          </a:xfrm>
        </p:spPr>
      </p:pic>
      <p:pic>
        <p:nvPicPr>
          <p:cNvPr id="8" name="Объект 7">
            <a:extLst>
              <a:ext uri="{FF2B5EF4-FFF2-40B4-BE49-F238E27FC236}">
                <a16:creationId xmlns:a16="http://schemas.microsoft.com/office/drawing/2014/main" id="{1E6F16E9-3EB1-49B4-8ED4-B94636E68B0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80996" y="217625"/>
            <a:ext cx="6549359" cy="3781121"/>
          </a:xfrm>
        </p:spPr>
      </p:pic>
      <p:sp>
        <p:nvSpPr>
          <p:cNvPr id="3" name="Прямоугольник 2"/>
          <p:cNvSpPr/>
          <p:nvPr/>
        </p:nvSpPr>
        <p:spPr>
          <a:xfrm>
            <a:off x="6782645" y="4309344"/>
            <a:ext cx="4017959" cy="461665"/>
          </a:xfrm>
          <a:prstGeom prst="rect">
            <a:avLst/>
          </a:prstGeom>
        </p:spPr>
        <p:txBody>
          <a:bodyPr wrap="none">
            <a:spAutoFit/>
          </a:bodyPr>
          <a:lstStyle/>
          <a:p>
            <a:r>
              <a:rPr lang="en-US" sz="2400" dirty="0"/>
              <a:t>POW camp N 188 (Rada), 1943</a:t>
            </a:r>
            <a:endParaRPr lang="ru-RU" sz="2400" dirty="0"/>
          </a:p>
        </p:txBody>
      </p:sp>
    </p:spTree>
    <p:extLst>
      <p:ext uri="{BB962C8B-B14F-4D97-AF65-F5344CB8AC3E}">
        <p14:creationId xmlns:p14="http://schemas.microsoft.com/office/powerpoint/2010/main" val="120601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8E9A6E-0DA3-450B-B25A-66C3C39FA482}"/>
              </a:ext>
            </a:extLst>
          </p:cNvPr>
          <p:cNvSpPr>
            <a:spLocks noGrp="1"/>
          </p:cNvSpPr>
          <p:nvPr>
            <p:ph type="title"/>
          </p:nvPr>
        </p:nvSpPr>
        <p:spPr>
          <a:xfrm>
            <a:off x="612861" y="4135640"/>
            <a:ext cx="5146101" cy="717714"/>
          </a:xfrm>
        </p:spPr>
        <p:txBody>
          <a:bodyPr>
            <a:noAutofit/>
          </a:bodyPr>
          <a:lstStyle/>
          <a:p>
            <a:r>
              <a:rPr lang="en-US" sz="2400" dirty="0" smtClean="0">
                <a:latin typeface="+mn-lt"/>
              </a:rPr>
              <a:t>Personal </a:t>
            </a:r>
            <a:r>
              <a:rPr lang="en-US" sz="2400" dirty="0">
                <a:latin typeface="+mn-lt"/>
              </a:rPr>
              <a:t>card of a Jewish boy evacuated from Minsk to Tambov, July 14, </a:t>
            </a:r>
            <a:r>
              <a:rPr lang="en-US" sz="2400" dirty="0" smtClean="0">
                <a:latin typeface="+mn-lt"/>
              </a:rPr>
              <a:t>1941</a:t>
            </a:r>
            <a:endParaRPr lang="ru-RU" sz="2400" dirty="0">
              <a:latin typeface="+mn-lt"/>
            </a:endParaRPr>
          </a:p>
        </p:txBody>
      </p:sp>
      <p:pic>
        <p:nvPicPr>
          <p:cNvPr id="6" name="Объект 5">
            <a:extLst>
              <a:ext uri="{FF2B5EF4-FFF2-40B4-BE49-F238E27FC236}">
                <a16:creationId xmlns:a16="http://schemas.microsoft.com/office/drawing/2014/main" id="{5C3D7D6C-7E54-4F0E-B585-E8381D5E302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35687" y="300893"/>
            <a:ext cx="6184000" cy="3499556"/>
          </a:xfrm>
        </p:spPr>
      </p:pic>
      <p:pic>
        <p:nvPicPr>
          <p:cNvPr id="8" name="Объект 7">
            <a:extLst>
              <a:ext uri="{FF2B5EF4-FFF2-40B4-BE49-F238E27FC236}">
                <a16:creationId xmlns:a16="http://schemas.microsoft.com/office/drawing/2014/main" id="{375608D0-9902-4E2A-A143-1FE5067F3C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87262" y="547078"/>
            <a:ext cx="5504738" cy="4112539"/>
          </a:xfrm>
        </p:spPr>
      </p:pic>
      <p:sp>
        <p:nvSpPr>
          <p:cNvPr id="3" name="Прямоугольник 2"/>
          <p:cNvSpPr/>
          <p:nvPr/>
        </p:nvSpPr>
        <p:spPr>
          <a:xfrm>
            <a:off x="7085013" y="4853354"/>
            <a:ext cx="4916487" cy="830997"/>
          </a:xfrm>
          <a:prstGeom prst="rect">
            <a:avLst/>
          </a:prstGeom>
        </p:spPr>
        <p:txBody>
          <a:bodyPr wrap="square">
            <a:spAutoFit/>
          </a:bodyPr>
          <a:lstStyle/>
          <a:p>
            <a:r>
              <a:rPr lang="en-US" sz="2400" dirty="0"/>
              <a:t>Enrolment to the Komsomol in a rural </a:t>
            </a:r>
            <a:r>
              <a:rPr lang="en-US" sz="2400" dirty="0" err="1"/>
              <a:t>subregion</a:t>
            </a:r>
            <a:r>
              <a:rPr lang="en-US" sz="2400" dirty="0"/>
              <a:t>, 1944</a:t>
            </a:r>
            <a:endParaRPr lang="ru-RU" sz="2400" dirty="0"/>
          </a:p>
        </p:txBody>
      </p:sp>
    </p:spTree>
    <p:extLst>
      <p:ext uri="{BB962C8B-B14F-4D97-AF65-F5344CB8AC3E}">
        <p14:creationId xmlns:p14="http://schemas.microsoft.com/office/powerpoint/2010/main" val="2074300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74C212-F340-48C9-B406-BF94609AA1DE}"/>
              </a:ext>
            </a:extLst>
          </p:cNvPr>
          <p:cNvSpPr>
            <a:spLocks noGrp="1"/>
          </p:cNvSpPr>
          <p:nvPr>
            <p:ph type="title"/>
          </p:nvPr>
        </p:nvSpPr>
        <p:spPr>
          <a:xfrm>
            <a:off x="336794" y="5466429"/>
            <a:ext cx="5843736" cy="1004710"/>
          </a:xfrm>
        </p:spPr>
        <p:txBody>
          <a:bodyPr>
            <a:noAutofit/>
          </a:bodyPr>
          <a:lstStyle/>
          <a:p>
            <a:r>
              <a:rPr lang="en-US" sz="2400" b="1" dirty="0" smtClean="0"/>
              <a:t>A </a:t>
            </a:r>
            <a:r>
              <a:rPr lang="en-US" sz="2400" b="1" dirty="0"/>
              <a:t>list of collective state farm (kolkhoz) chairmen, 1942</a:t>
            </a:r>
            <a:br>
              <a:rPr lang="en-US" sz="2400" b="1" dirty="0"/>
            </a:br>
            <a:endParaRPr lang="ru-RU" sz="2400" b="1" dirty="0"/>
          </a:p>
        </p:txBody>
      </p:sp>
      <p:pic>
        <p:nvPicPr>
          <p:cNvPr id="6" name="Объект 5">
            <a:extLst>
              <a:ext uri="{FF2B5EF4-FFF2-40B4-BE49-F238E27FC236}">
                <a16:creationId xmlns:a16="http://schemas.microsoft.com/office/drawing/2014/main" id="{0A3B3335-88E6-402A-A6B3-3B7F06865CF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44367" y="853820"/>
            <a:ext cx="6228591" cy="4278501"/>
          </a:xfrm>
        </p:spPr>
      </p:pic>
      <p:pic>
        <p:nvPicPr>
          <p:cNvPr id="8" name="Объект 7">
            <a:extLst>
              <a:ext uri="{FF2B5EF4-FFF2-40B4-BE49-F238E27FC236}">
                <a16:creationId xmlns:a16="http://schemas.microsoft.com/office/drawing/2014/main" id="{96C5CF66-E2F6-4EF0-B12C-2F0FE43F74F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41477" y="149782"/>
            <a:ext cx="5465885" cy="3896578"/>
          </a:xfrm>
        </p:spPr>
      </p:pic>
      <p:sp>
        <p:nvSpPr>
          <p:cNvPr id="3" name="Прямоугольник 2"/>
          <p:cNvSpPr/>
          <p:nvPr/>
        </p:nvSpPr>
        <p:spPr>
          <a:xfrm>
            <a:off x="6635261" y="4171290"/>
            <a:ext cx="5278316" cy="1200329"/>
          </a:xfrm>
          <a:prstGeom prst="rect">
            <a:avLst/>
          </a:prstGeom>
        </p:spPr>
        <p:txBody>
          <a:bodyPr wrap="square">
            <a:spAutoFit/>
          </a:bodyPr>
          <a:lstStyle/>
          <a:p>
            <a:r>
              <a:rPr lang="en-US" sz="2400" dirty="0"/>
              <a:t>A great surgeon and the Archbishop Lukas (V.F. </a:t>
            </a:r>
            <a:r>
              <a:rPr lang="en-US" sz="2400" dirty="0" err="1"/>
              <a:t>Voino-Yasenetski</a:t>
            </a:r>
            <a:r>
              <a:rPr lang="en-US" sz="2400" dirty="0"/>
              <a:t>) and Tambov clergy, 1944</a:t>
            </a:r>
            <a:endParaRPr lang="ru-RU" sz="2400" dirty="0"/>
          </a:p>
        </p:txBody>
      </p:sp>
    </p:spTree>
    <p:extLst>
      <p:ext uri="{BB962C8B-B14F-4D97-AF65-F5344CB8AC3E}">
        <p14:creationId xmlns:p14="http://schemas.microsoft.com/office/powerpoint/2010/main" val="4138420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7D1BEB-99A9-48B0-A237-31A8C0843772}"/>
              </a:ext>
            </a:extLst>
          </p:cNvPr>
          <p:cNvSpPr>
            <a:spLocks noGrp="1"/>
          </p:cNvSpPr>
          <p:nvPr>
            <p:ph type="title"/>
          </p:nvPr>
        </p:nvSpPr>
        <p:spPr>
          <a:xfrm>
            <a:off x="379045" y="5240215"/>
            <a:ext cx="5423877" cy="1540064"/>
          </a:xfrm>
        </p:spPr>
        <p:txBody>
          <a:bodyPr>
            <a:normAutofit fontScale="90000"/>
          </a:bodyPr>
          <a:lstStyle/>
          <a:p>
            <a:r>
              <a:rPr lang="en-US" sz="2400" dirty="0" smtClean="0">
                <a:latin typeface="+mn-lt"/>
              </a:rPr>
              <a:t>An </a:t>
            </a:r>
            <a:r>
              <a:rPr lang="en-US" sz="2400" dirty="0">
                <a:latin typeface="+mn-lt"/>
              </a:rPr>
              <a:t>interrogation of Hungarian chaplain who tortured the Red Army scout Tamara </a:t>
            </a:r>
            <a:r>
              <a:rPr lang="en-US" sz="2400" dirty="0" err="1">
                <a:latin typeface="+mn-lt"/>
              </a:rPr>
              <a:t>Derunets</a:t>
            </a:r>
            <a:r>
              <a:rPr lang="en-US" sz="2400" dirty="0">
                <a:latin typeface="+mn-lt"/>
              </a:rPr>
              <a:t> (1920 – 1942), 1947 (these files were transmitted from the Federal Security Services departmental archives</a:t>
            </a:r>
            <a:r>
              <a:rPr lang="en-US" sz="2400" dirty="0" smtClean="0">
                <a:latin typeface="+mn-lt"/>
              </a:rPr>
              <a:t>)</a:t>
            </a:r>
            <a:endParaRPr lang="ru-RU" sz="2400" dirty="0">
              <a:latin typeface="+mn-lt"/>
            </a:endParaRPr>
          </a:p>
        </p:txBody>
      </p:sp>
      <p:pic>
        <p:nvPicPr>
          <p:cNvPr id="6" name="Объект 5">
            <a:extLst>
              <a:ext uri="{FF2B5EF4-FFF2-40B4-BE49-F238E27FC236}">
                <a16:creationId xmlns:a16="http://schemas.microsoft.com/office/drawing/2014/main" id="{C72352A6-3C7E-4A44-8586-6EABCBAC914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2660" y="108002"/>
            <a:ext cx="3885253" cy="5133208"/>
          </a:xfrm>
        </p:spPr>
        <p:style>
          <a:lnRef idx="2">
            <a:schemeClr val="dk1"/>
          </a:lnRef>
          <a:fillRef idx="1">
            <a:schemeClr val="lt1"/>
          </a:fillRef>
          <a:effectRef idx="0">
            <a:schemeClr val="dk1"/>
          </a:effectRef>
          <a:fontRef idx="minor">
            <a:schemeClr val="dk1"/>
          </a:fontRef>
        </p:style>
      </p:pic>
      <p:pic>
        <p:nvPicPr>
          <p:cNvPr id="8" name="Объект 7">
            <a:extLst>
              <a:ext uri="{FF2B5EF4-FFF2-40B4-BE49-F238E27FC236}">
                <a16:creationId xmlns:a16="http://schemas.microsoft.com/office/drawing/2014/main" id="{821A20C4-98F5-4EA1-ADD1-250009A0E0A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29882" y="108002"/>
            <a:ext cx="3894666" cy="5625629"/>
          </a:xfrm>
        </p:spPr>
      </p:pic>
      <p:sp>
        <p:nvSpPr>
          <p:cNvPr id="3" name="Прямоугольник 2"/>
          <p:cNvSpPr/>
          <p:nvPr/>
        </p:nvSpPr>
        <p:spPr>
          <a:xfrm>
            <a:off x="6646985" y="5752262"/>
            <a:ext cx="5926015" cy="1107996"/>
          </a:xfrm>
          <a:prstGeom prst="rect">
            <a:avLst/>
          </a:prstGeom>
        </p:spPr>
        <p:txBody>
          <a:bodyPr wrap="square">
            <a:spAutoFit/>
          </a:bodyPr>
          <a:lstStyle/>
          <a:p>
            <a:r>
              <a:rPr lang="en-US" sz="2200" dirty="0"/>
              <a:t>Personal card of a head</a:t>
            </a:r>
            <a:r>
              <a:rPr lang="ru-RU" sz="2200" dirty="0"/>
              <a:t> </a:t>
            </a:r>
            <a:r>
              <a:rPr lang="en-US" sz="2200" dirty="0"/>
              <a:t>of Tambov Regional Department of Internal Affairs Major-General  </a:t>
            </a:r>
            <a:endParaRPr lang="en-US" sz="2200" dirty="0" smtClean="0"/>
          </a:p>
          <a:p>
            <a:r>
              <a:rPr lang="en-US" sz="2200" dirty="0" smtClean="0"/>
              <a:t>A</a:t>
            </a:r>
            <a:r>
              <a:rPr lang="en-US" sz="2200" dirty="0"/>
              <a:t>. </a:t>
            </a:r>
            <a:r>
              <a:rPr lang="en-US" sz="2200" dirty="0" err="1"/>
              <a:t>Makhankov</a:t>
            </a:r>
            <a:r>
              <a:rPr lang="en-US" sz="2200" dirty="0"/>
              <a:t>, 1950</a:t>
            </a:r>
            <a:endParaRPr lang="ru-RU" sz="2200" dirty="0"/>
          </a:p>
        </p:txBody>
      </p:sp>
    </p:spTree>
    <p:extLst>
      <p:ext uri="{BB962C8B-B14F-4D97-AF65-F5344CB8AC3E}">
        <p14:creationId xmlns:p14="http://schemas.microsoft.com/office/powerpoint/2010/main" val="3992326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80DA04-48C0-4B7D-BB29-BC442C075766}"/>
              </a:ext>
            </a:extLst>
          </p:cNvPr>
          <p:cNvSpPr>
            <a:spLocks noGrp="1"/>
          </p:cNvSpPr>
          <p:nvPr>
            <p:ph type="title"/>
          </p:nvPr>
        </p:nvSpPr>
        <p:spPr>
          <a:xfrm>
            <a:off x="334306" y="5576710"/>
            <a:ext cx="5729654" cy="767645"/>
          </a:xfrm>
        </p:spPr>
        <p:txBody>
          <a:bodyPr>
            <a:noAutofit/>
          </a:bodyPr>
          <a:lstStyle/>
          <a:p>
            <a:r>
              <a:rPr lang="en-US" sz="2400" b="1" dirty="0" smtClean="0"/>
              <a:t>Washing </a:t>
            </a:r>
            <a:r>
              <a:rPr lang="en-US" sz="2400" b="1" dirty="0"/>
              <a:t>machine production, Tambov, </a:t>
            </a:r>
            <a:r>
              <a:rPr lang="en-US" sz="2400" b="1" dirty="0" smtClean="0"/>
              <a:t>1962</a:t>
            </a:r>
            <a:endParaRPr lang="ru-RU" sz="2400" b="1" dirty="0"/>
          </a:p>
        </p:txBody>
      </p:sp>
      <p:pic>
        <p:nvPicPr>
          <p:cNvPr id="6" name="Объект 5">
            <a:extLst>
              <a:ext uri="{FF2B5EF4-FFF2-40B4-BE49-F238E27FC236}">
                <a16:creationId xmlns:a16="http://schemas.microsoft.com/office/drawing/2014/main" id="{651A524D-2143-475D-A5CD-C42827FF8A5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30770" y="1054180"/>
            <a:ext cx="6136726" cy="4522530"/>
          </a:xfrm>
        </p:spPr>
      </p:pic>
      <p:pic>
        <p:nvPicPr>
          <p:cNvPr id="8" name="Объект 7">
            <a:extLst>
              <a:ext uri="{FF2B5EF4-FFF2-40B4-BE49-F238E27FC236}">
                <a16:creationId xmlns:a16="http://schemas.microsoft.com/office/drawing/2014/main" id="{718CF41E-616D-4BE8-AE01-3884A0F0A71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83215" y="593194"/>
            <a:ext cx="5659315" cy="3133473"/>
          </a:xfrm>
        </p:spPr>
      </p:pic>
      <p:sp>
        <p:nvSpPr>
          <p:cNvPr id="3" name="Прямоугольник 2"/>
          <p:cNvSpPr/>
          <p:nvPr/>
        </p:nvSpPr>
        <p:spPr>
          <a:xfrm>
            <a:off x="6588369" y="3970160"/>
            <a:ext cx="5066900" cy="830997"/>
          </a:xfrm>
          <a:prstGeom prst="rect">
            <a:avLst/>
          </a:prstGeom>
        </p:spPr>
        <p:txBody>
          <a:bodyPr wrap="none">
            <a:spAutoFit/>
          </a:bodyPr>
          <a:lstStyle/>
          <a:p>
            <a:r>
              <a:rPr lang="en-US" sz="2400" dirty="0"/>
              <a:t>The “Democratic Russia” at the march, </a:t>
            </a:r>
            <a:endParaRPr lang="en-US" sz="2400" dirty="0" smtClean="0"/>
          </a:p>
          <a:p>
            <a:r>
              <a:rPr lang="en-US" sz="2400" dirty="0" smtClean="0"/>
              <a:t>Tambov</a:t>
            </a:r>
            <a:r>
              <a:rPr lang="en-US" sz="2400" dirty="0"/>
              <a:t>, 1989</a:t>
            </a:r>
            <a:endParaRPr lang="ru-RU" sz="2400" dirty="0"/>
          </a:p>
        </p:txBody>
      </p:sp>
    </p:spTree>
    <p:extLst>
      <p:ext uri="{BB962C8B-B14F-4D97-AF65-F5344CB8AC3E}">
        <p14:creationId xmlns:p14="http://schemas.microsoft.com/office/powerpoint/2010/main" val="1311054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773723" y="334108"/>
            <a:ext cx="11227777" cy="5842855"/>
          </a:xfrm>
        </p:spPr>
        <p:txBody>
          <a:bodyPr/>
          <a:lstStyle/>
          <a:p>
            <a:pPr marL="0" indent="0">
              <a:buNone/>
            </a:pPr>
            <a:r>
              <a:rPr lang="ru-RU" sz="4000" dirty="0"/>
              <a:t>Tambov as a fortress was founded in 1636 </a:t>
            </a:r>
            <a:r>
              <a:rPr lang="en-US" sz="4000" dirty="0"/>
              <a:t>to protect the southern borders of Russia from the raids of the </a:t>
            </a:r>
            <a:r>
              <a:rPr lang="en-US" sz="4000" dirty="0" smtClean="0"/>
              <a:t>Tatars</a:t>
            </a:r>
            <a:r>
              <a:rPr lang="ru-RU" sz="4000" dirty="0" smtClean="0"/>
              <a:t>.</a:t>
            </a:r>
            <a:endParaRPr lang="ru-RU" sz="4000" dirty="0"/>
          </a:p>
          <a:p>
            <a:endParaRPr lang="ru-RU" dirty="0"/>
          </a:p>
        </p:txBody>
      </p:sp>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337" b="21538"/>
          <a:stretch/>
        </p:blipFill>
        <p:spPr>
          <a:xfrm>
            <a:off x="861644" y="2189285"/>
            <a:ext cx="7549681" cy="4457699"/>
          </a:xfrm>
          <a:prstGeom prst="rect">
            <a:avLst/>
          </a:prstGeom>
        </p:spPr>
      </p:pic>
    </p:spTree>
    <p:extLst>
      <p:ext uri="{BB962C8B-B14F-4D97-AF65-F5344CB8AC3E}">
        <p14:creationId xmlns:p14="http://schemas.microsoft.com/office/powerpoint/2010/main" val="1265399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1FA9E7-8911-4792-B27D-DA1B477FE3A4}"/>
              </a:ext>
            </a:extLst>
          </p:cNvPr>
          <p:cNvSpPr>
            <a:spLocks noGrp="1"/>
          </p:cNvSpPr>
          <p:nvPr>
            <p:ph type="title"/>
          </p:nvPr>
        </p:nvSpPr>
        <p:spPr>
          <a:xfrm>
            <a:off x="781050" y="4690940"/>
            <a:ext cx="4683369" cy="391231"/>
          </a:xfrm>
        </p:spPr>
        <p:txBody>
          <a:bodyPr>
            <a:noAutofit/>
          </a:bodyPr>
          <a:lstStyle/>
          <a:p>
            <a:r>
              <a:rPr lang="en-US" sz="2400" b="1" dirty="0" smtClean="0"/>
              <a:t/>
            </a:r>
            <a:br>
              <a:rPr lang="en-US" sz="2400" b="1" dirty="0" smtClean="0"/>
            </a:br>
            <a:r>
              <a:rPr lang="en-US" sz="2400" b="1" dirty="0" smtClean="0"/>
              <a:t>WW2 </a:t>
            </a:r>
            <a:r>
              <a:rPr lang="en-US" sz="2400" b="1" dirty="0"/>
              <a:t>letters and photos collection</a:t>
            </a:r>
            <a:br>
              <a:rPr lang="en-US" sz="2400" b="1" dirty="0"/>
            </a:br>
            <a:endParaRPr lang="ru-RU" sz="2400" b="1" dirty="0"/>
          </a:p>
        </p:txBody>
      </p:sp>
      <p:pic>
        <p:nvPicPr>
          <p:cNvPr id="6" name="Объект 5">
            <a:extLst>
              <a:ext uri="{FF2B5EF4-FFF2-40B4-BE49-F238E27FC236}">
                <a16:creationId xmlns:a16="http://schemas.microsoft.com/office/drawing/2014/main" id="{B3A65C83-10A3-403E-B652-57D5D2C99D1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4978" y="311255"/>
            <a:ext cx="5735515" cy="4092301"/>
          </a:xfrm>
        </p:spPr>
      </p:pic>
      <p:pic>
        <p:nvPicPr>
          <p:cNvPr id="8" name="Объект 7">
            <a:extLst>
              <a:ext uri="{FF2B5EF4-FFF2-40B4-BE49-F238E27FC236}">
                <a16:creationId xmlns:a16="http://schemas.microsoft.com/office/drawing/2014/main" id="{8FDCA4D1-D44E-48EF-A88B-F54D7DD7383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45475" y="1380391"/>
            <a:ext cx="5826717" cy="4157371"/>
          </a:xfrm>
        </p:spPr>
      </p:pic>
      <p:sp>
        <p:nvSpPr>
          <p:cNvPr id="3" name="Прямоугольник 2"/>
          <p:cNvSpPr/>
          <p:nvPr/>
        </p:nvSpPr>
        <p:spPr>
          <a:xfrm>
            <a:off x="6994739" y="5767726"/>
            <a:ext cx="4440062" cy="461665"/>
          </a:xfrm>
          <a:prstGeom prst="rect">
            <a:avLst/>
          </a:prstGeom>
        </p:spPr>
        <p:txBody>
          <a:bodyPr wrap="none">
            <a:spAutoFit/>
          </a:bodyPr>
          <a:lstStyle/>
          <a:p>
            <a:r>
              <a:rPr lang="en-US" sz="2400" dirty="0"/>
              <a:t>The 20</a:t>
            </a:r>
            <a:r>
              <a:rPr lang="en-US" sz="2400" baseline="30000" dirty="0"/>
              <a:t>th</a:t>
            </a:r>
            <a:r>
              <a:rPr lang="en-US" sz="2400" dirty="0"/>
              <a:t> c. everyday life in photos </a:t>
            </a:r>
            <a:endParaRPr lang="ru-RU" sz="2400" dirty="0"/>
          </a:p>
        </p:txBody>
      </p:sp>
    </p:spTree>
    <p:extLst>
      <p:ext uri="{BB962C8B-B14F-4D97-AF65-F5344CB8AC3E}">
        <p14:creationId xmlns:p14="http://schemas.microsoft.com/office/powerpoint/2010/main" val="3074677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57D1C8-E43F-4F4A-855F-0DD4476FFB2B}"/>
              </a:ext>
            </a:extLst>
          </p:cNvPr>
          <p:cNvSpPr>
            <a:spLocks noGrp="1"/>
          </p:cNvSpPr>
          <p:nvPr>
            <p:ph type="title"/>
          </p:nvPr>
        </p:nvSpPr>
        <p:spPr>
          <a:xfrm>
            <a:off x="7042998" y="5574323"/>
            <a:ext cx="4589225" cy="1134533"/>
          </a:xfrm>
        </p:spPr>
        <p:txBody>
          <a:bodyPr>
            <a:noAutofit/>
          </a:bodyPr>
          <a:lstStyle/>
          <a:p>
            <a:r>
              <a:rPr lang="en-US" sz="2400" dirty="0" smtClean="0">
                <a:latin typeface="+mn-lt"/>
              </a:rPr>
              <a:t>Pages </a:t>
            </a:r>
            <a:r>
              <a:rPr lang="en-US" sz="2400" dirty="0">
                <a:latin typeface="+mn-lt"/>
              </a:rPr>
              <a:t>from a peasant’s </a:t>
            </a:r>
            <a:r>
              <a:rPr lang="en-US" sz="2400" dirty="0" smtClean="0">
                <a:latin typeface="+mn-lt"/>
              </a:rPr>
              <a:t>notebook</a:t>
            </a:r>
            <a:r>
              <a:rPr lang="ru-RU" sz="2400" dirty="0" smtClean="0">
                <a:latin typeface="+mn-lt"/>
              </a:rPr>
              <a:t>,</a:t>
            </a:r>
            <a:r>
              <a:rPr lang="en-US" sz="2400" dirty="0" smtClean="0">
                <a:latin typeface="+mn-lt"/>
              </a:rPr>
              <a:t> </a:t>
            </a:r>
            <a:r>
              <a:rPr lang="ru-RU" sz="2400" dirty="0" smtClean="0">
                <a:latin typeface="+mn-lt"/>
              </a:rPr>
              <a:t/>
            </a:r>
            <a:br>
              <a:rPr lang="ru-RU" sz="2400" dirty="0" smtClean="0">
                <a:latin typeface="+mn-lt"/>
              </a:rPr>
            </a:br>
            <a:r>
              <a:rPr lang="en-US" sz="2400" dirty="0" smtClean="0">
                <a:latin typeface="+mn-lt"/>
              </a:rPr>
              <a:t>1910-1935 </a:t>
            </a:r>
            <a:r>
              <a:rPr lang="en-US" sz="2400" dirty="0">
                <a:latin typeface="+mn-lt"/>
              </a:rPr>
              <a:t>(V. </a:t>
            </a:r>
            <a:r>
              <a:rPr lang="en-US" sz="2400" dirty="0" err="1">
                <a:latin typeface="+mn-lt"/>
              </a:rPr>
              <a:t>Litovski</a:t>
            </a:r>
            <a:r>
              <a:rPr lang="en-US" sz="2400" dirty="0">
                <a:latin typeface="+mn-lt"/>
              </a:rPr>
              <a:t> collection)</a:t>
            </a:r>
            <a:endParaRPr lang="ru-RU" sz="2400" dirty="0">
              <a:latin typeface="+mn-lt"/>
            </a:endParaRPr>
          </a:p>
        </p:txBody>
      </p:sp>
      <p:pic>
        <p:nvPicPr>
          <p:cNvPr id="8" name="Объект 7">
            <a:extLst>
              <a:ext uri="{FF2B5EF4-FFF2-40B4-BE49-F238E27FC236}">
                <a16:creationId xmlns:a16="http://schemas.microsoft.com/office/drawing/2014/main" id="{245746D4-B60C-42BB-9510-E068474DEE84}"/>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7371" y="225778"/>
            <a:ext cx="5883996" cy="3668889"/>
          </a:xfrm>
        </p:spPr>
      </p:pic>
      <p:pic>
        <p:nvPicPr>
          <p:cNvPr id="6" name="Объект 5">
            <a:extLst>
              <a:ext uri="{FF2B5EF4-FFF2-40B4-BE49-F238E27FC236}">
                <a16:creationId xmlns:a16="http://schemas.microsoft.com/office/drawing/2014/main" id="{D76C1EB2-96E6-4E0B-A629-011CB09F8C0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85271" y="225778"/>
            <a:ext cx="5883996" cy="5231409"/>
          </a:xfrm>
        </p:spPr>
      </p:pic>
      <p:sp>
        <p:nvSpPr>
          <p:cNvPr id="3" name="Прямоугольник 2"/>
          <p:cNvSpPr/>
          <p:nvPr/>
        </p:nvSpPr>
        <p:spPr>
          <a:xfrm>
            <a:off x="761999" y="4117571"/>
            <a:ext cx="5102469" cy="1200329"/>
          </a:xfrm>
          <a:prstGeom prst="rect">
            <a:avLst/>
          </a:prstGeom>
        </p:spPr>
        <p:txBody>
          <a:bodyPr wrap="square">
            <a:spAutoFit/>
          </a:bodyPr>
          <a:lstStyle/>
          <a:p>
            <a:r>
              <a:rPr lang="en-US" sz="2400" dirty="0"/>
              <a:t>A page from Olga </a:t>
            </a:r>
            <a:r>
              <a:rPr lang="en-US" sz="2400" dirty="0" err="1"/>
              <a:t>Kharina’s</a:t>
            </a:r>
            <a:r>
              <a:rPr lang="en-US" sz="2400" dirty="0"/>
              <a:t> scrapbook, 1915-1918 (V. Dyachkov’s collection)</a:t>
            </a:r>
            <a:br>
              <a:rPr lang="en-US" sz="2400" dirty="0"/>
            </a:br>
            <a:endParaRPr lang="ru-RU" sz="2400" dirty="0"/>
          </a:p>
        </p:txBody>
      </p:sp>
    </p:spTree>
    <p:extLst>
      <p:ext uri="{BB962C8B-B14F-4D97-AF65-F5344CB8AC3E}">
        <p14:creationId xmlns:p14="http://schemas.microsoft.com/office/powerpoint/2010/main" val="13488447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CA568A-7A37-439E-9789-0CE604685CBE}"/>
              </a:ext>
            </a:extLst>
          </p:cNvPr>
          <p:cNvSpPr>
            <a:spLocks noGrp="1"/>
          </p:cNvSpPr>
          <p:nvPr>
            <p:ph type="title"/>
          </p:nvPr>
        </p:nvSpPr>
        <p:spPr>
          <a:xfrm>
            <a:off x="6843655" y="6022778"/>
            <a:ext cx="4665723" cy="654755"/>
          </a:xfrm>
        </p:spPr>
        <p:txBody>
          <a:bodyPr>
            <a:noAutofit/>
          </a:bodyPr>
          <a:lstStyle/>
          <a:p>
            <a:r>
              <a:rPr lang="en-US" sz="2400" b="1" dirty="0" smtClean="0"/>
              <a:t>A </a:t>
            </a:r>
            <a:r>
              <a:rPr lang="en-US" sz="2400" b="1" dirty="0"/>
              <a:t>page from Nina </a:t>
            </a:r>
            <a:r>
              <a:rPr lang="en-US" sz="2400" b="1" dirty="0" err="1"/>
              <a:t>Peregud’s</a:t>
            </a:r>
            <a:r>
              <a:rPr lang="en-US" sz="2400" b="1" dirty="0"/>
              <a:t> diary, 1940-1944 </a:t>
            </a:r>
            <a:r>
              <a:rPr lang="en-US" sz="2400" b="1" dirty="0" smtClean="0"/>
              <a:t>(</a:t>
            </a:r>
            <a:r>
              <a:rPr lang="en-US" sz="2400" b="1" dirty="0"/>
              <a:t>V. Dyachkov’s collection)</a:t>
            </a:r>
            <a:endParaRPr lang="ru-RU" sz="2400" b="1" dirty="0"/>
          </a:p>
        </p:txBody>
      </p:sp>
      <p:pic>
        <p:nvPicPr>
          <p:cNvPr id="8" name="Объект 7">
            <a:extLst>
              <a:ext uri="{FF2B5EF4-FFF2-40B4-BE49-F238E27FC236}">
                <a16:creationId xmlns:a16="http://schemas.microsoft.com/office/drawing/2014/main" id="{104345FD-5146-4268-9B3C-819DE8CDAD9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5359" y="101780"/>
            <a:ext cx="6028963" cy="4351338"/>
          </a:xfrm>
        </p:spPr>
      </p:pic>
      <p:pic>
        <p:nvPicPr>
          <p:cNvPr id="6" name="Объект 5">
            <a:extLst>
              <a:ext uri="{FF2B5EF4-FFF2-40B4-BE49-F238E27FC236}">
                <a16:creationId xmlns:a16="http://schemas.microsoft.com/office/drawing/2014/main" id="{FBBD6598-22C0-4A9A-AD7A-04D999CB0DA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49411" y="101780"/>
            <a:ext cx="4454212" cy="5790130"/>
          </a:xfrm>
        </p:spPr>
      </p:pic>
      <p:sp>
        <p:nvSpPr>
          <p:cNvPr id="3" name="Прямоугольник 2"/>
          <p:cNvSpPr/>
          <p:nvPr/>
        </p:nvSpPr>
        <p:spPr>
          <a:xfrm>
            <a:off x="648473" y="4453118"/>
            <a:ext cx="5172035" cy="1569660"/>
          </a:xfrm>
          <a:prstGeom prst="rect">
            <a:avLst/>
          </a:prstGeom>
        </p:spPr>
        <p:txBody>
          <a:bodyPr wrap="square">
            <a:spAutoFit/>
          </a:bodyPr>
          <a:lstStyle/>
          <a:p>
            <a:r>
              <a:rPr lang="en-US" sz="2400" dirty="0"/>
              <a:t>A page from Ivan </a:t>
            </a:r>
            <a:r>
              <a:rPr lang="en-US" sz="2400" dirty="0" err="1"/>
              <a:t>Makeev’s</a:t>
            </a:r>
            <a:r>
              <a:rPr lang="en-US" sz="2400" dirty="0"/>
              <a:t> memoirs on 1914-1930 written in mid-1960s </a:t>
            </a:r>
            <a:endParaRPr lang="ru-RU" sz="2400" dirty="0" smtClean="0"/>
          </a:p>
          <a:p>
            <a:r>
              <a:rPr lang="en-US" sz="2400" dirty="0" smtClean="0"/>
              <a:t>(</a:t>
            </a:r>
            <a:r>
              <a:rPr lang="en-US" sz="2400" dirty="0"/>
              <a:t>V. Dyachkov’s collection)</a:t>
            </a:r>
            <a:br>
              <a:rPr lang="en-US" sz="2400" dirty="0"/>
            </a:br>
            <a:endParaRPr lang="ru-RU" sz="2400" dirty="0"/>
          </a:p>
        </p:txBody>
      </p:sp>
    </p:spTree>
    <p:extLst>
      <p:ext uri="{BB962C8B-B14F-4D97-AF65-F5344CB8AC3E}">
        <p14:creationId xmlns:p14="http://schemas.microsoft.com/office/powerpoint/2010/main" val="3627700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B0211D-1E98-4894-9757-92DA0952706C}"/>
              </a:ext>
            </a:extLst>
          </p:cNvPr>
          <p:cNvSpPr>
            <a:spLocks noGrp="1"/>
          </p:cNvSpPr>
          <p:nvPr>
            <p:ph type="title"/>
          </p:nvPr>
        </p:nvSpPr>
        <p:spPr>
          <a:xfrm>
            <a:off x="96390" y="6300809"/>
            <a:ext cx="6260448" cy="406400"/>
          </a:xfrm>
        </p:spPr>
        <p:txBody>
          <a:bodyPr>
            <a:noAutofit/>
          </a:bodyPr>
          <a:lstStyle/>
          <a:p>
            <a:r>
              <a:rPr lang="en-US" sz="2400" dirty="0" smtClean="0">
                <a:latin typeface="+mn-lt"/>
              </a:rPr>
              <a:t>A </a:t>
            </a:r>
            <a:r>
              <a:rPr lang="en-US" sz="2400" dirty="0">
                <a:latin typeface="+mn-lt"/>
              </a:rPr>
              <a:t>letter from</a:t>
            </a:r>
            <a:r>
              <a:rPr lang="ru-RU" sz="2400" dirty="0">
                <a:latin typeface="+mn-lt"/>
              </a:rPr>
              <a:t> </a:t>
            </a:r>
            <a:r>
              <a:rPr lang="en-US" sz="2400" dirty="0">
                <a:latin typeface="+mn-lt"/>
              </a:rPr>
              <a:t>prison,1939 (A. </a:t>
            </a:r>
            <a:r>
              <a:rPr lang="en-US" sz="2400" dirty="0" err="1">
                <a:latin typeface="+mn-lt"/>
              </a:rPr>
              <a:t>Allenov’s</a:t>
            </a:r>
            <a:r>
              <a:rPr lang="en-US" sz="2400" dirty="0">
                <a:latin typeface="+mn-lt"/>
              </a:rPr>
              <a:t> collection</a:t>
            </a:r>
            <a:r>
              <a:rPr lang="en-US" sz="2400" dirty="0" smtClean="0">
                <a:latin typeface="+mn-lt"/>
              </a:rPr>
              <a:t>)</a:t>
            </a:r>
            <a:endParaRPr lang="ru-RU" sz="2400" dirty="0">
              <a:latin typeface="+mn-lt"/>
            </a:endParaRPr>
          </a:p>
        </p:txBody>
      </p:sp>
      <p:pic>
        <p:nvPicPr>
          <p:cNvPr id="6" name="Объект 5">
            <a:extLst>
              <a:ext uri="{FF2B5EF4-FFF2-40B4-BE49-F238E27FC236}">
                <a16:creationId xmlns:a16="http://schemas.microsoft.com/office/drawing/2014/main" id="{77FF81B0-EAFB-459C-8449-1DEE02DFE15D}"/>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6152" y="200240"/>
            <a:ext cx="4244621" cy="6048964"/>
          </a:xfrm>
        </p:spPr>
      </p:pic>
      <p:pic>
        <p:nvPicPr>
          <p:cNvPr id="8" name="Объект 7">
            <a:extLst>
              <a:ext uri="{FF2B5EF4-FFF2-40B4-BE49-F238E27FC236}">
                <a16:creationId xmlns:a16="http://schemas.microsoft.com/office/drawing/2014/main" id="{37D065EF-62C9-472A-9291-078A4B4187B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45127" y="200240"/>
            <a:ext cx="6572806" cy="5068711"/>
          </a:xfrm>
        </p:spPr>
      </p:pic>
      <p:sp>
        <p:nvSpPr>
          <p:cNvPr id="3" name="Прямоугольник 2"/>
          <p:cNvSpPr/>
          <p:nvPr/>
        </p:nvSpPr>
        <p:spPr>
          <a:xfrm>
            <a:off x="5697848" y="5320556"/>
            <a:ext cx="6223370" cy="461665"/>
          </a:xfrm>
          <a:prstGeom prst="rect">
            <a:avLst/>
          </a:prstGeom>
        </p:spPr>
        <p:txBody>
          <a:bodyPr wrap="none">
            <a:spAutoFit/>
          </a:bodyPr>
          <a:lstStyle/>
          <a:p>
            <a:r>
              <a:rPr lang="en-US" sz="2400" dirty="0"/>
              <a:t>Listening the radio, 1933 (V. </a:t>
            </a:r>
            <a:r>
              <a:rPr lang="en-US" sz="2400" dirty="0" err="1"/>
              <a:t>Orlova’s</a:t>
            </a:r>
            <a:r>
              <a:rPr lang="en-US" sz="2400" dirty="0"/>
              <a:t> collection)</a:t>
            </a:r>
            <a:endParaRPr lang="ru-RU" sz="2400" dirty="0"/>
          </a:p>
        </p:txBody>
      </p:sp>
    </p:spTree>
    <p:extLst>
      <p:ext uri="{BB962C8B-B14F-4D97-AF65-F5344CB8AC3E}">
        <p14:creationId xmlns:p14="http://schemas.microsoft.com/office/powerpoint/2010/main" val="1822351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61D769-EE03-4E61-873D-6EBB6E6336E6}"/>
              </a:ext>
            </a:extLst>
          </p:cNvPr>
          <p:cNvSpPr>
            <a:spLocks noGrp="1"/>
          </p:cNvSpPr>
          <p:nvPr>
            <p:ph type="title"/>
          </p:nvPr>
        </p:nvSpPr>
        <p:spPr>
          <a:xfrm>
            <a:off x="474787" y="6110654"/>
            <a:ext cx="4888522" cy="613201"/>
          </a:xfrm>
        </p:spPr>
        <p:txBody>
          <a:bodyPr>
            <a:noAutofit/>
          </a:bodyPr>
          <a:lstStyle/>
          <a:p>
            <a:r>
              <a:rPr lang="en-US" sz="2400" dirty="0" smtClean="0">
                <a:latin typeface="+mn-lt"/>
              </a:rPr>
              <a:t>A </a:t>
            </a:r>
            <a:r>
              <a:rPr lang="en-US" sz="2400" dirty="0">
                <a:latin typeface="+mn-lt"/>
              </a:rPr>
              <a:t>page from a priest’ s diary written in jail, 1925 (</a:t>
            </a:r>
            <a:r>
              <a:rPr lang="en-US" sz="2400" dirty="0" err="1">
                <a:latin typeface="+mn-lt"/>
              </a:rPr>
              <a:t>TRegLHM</a:t>
            </a:r>
            <a:r>
              <a:rPr lang="en-US" sz="2400" dirty="0" smtClean="0">
                <a:latin typeface="+mn-lt"/>
              </a:rPr>
              <a:t>)</a:t>
            </a:r>
            <a:endParaRPr lang="ru-RU" sz="2400" dirty="0">
              <a:latin typeface="+mn-lt"/>
            </a:endParaRPr>
          </a:p>
        </p:txBody>
      </p:sp>
      <p:pic>
        <p:nvPicPr>
          <p:cNvPr id="6" name="Объект 5">
            <a:extLst>
              <a:ext uri="{FF2B5EF4-FFF2-40B4-BE49-F238E27FC236}">
                <a16:creationId xmlns:a16="http://schemas.microsoft.com/office/drawing/2014/main" id="{31A97CF4-3FFC-4456-8453-7E95D6A636E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76305" y="89815"/>
            <a:ext cx="4887004" cy="5840315"/>
          </a:xfrm>
        </p:spPr>
      </p:pic>
      <p:pic>
        <p:nvPicPr>
          <p:cNvPr id="8" name="Объект 7">
            <a:extLst>
              <a:ext uri="{FF2B5EF4-FFF2-40B4-BE49-F238E27FC236}">
                <a16:creationId xmlns:a16="http://schemas.microsoft.com/office/drawing/2014/main" id="{99082A9B-24C9-426B-A455-64038D4FE12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74510" y="89816"/>
            <a:ext cx="4686213" cy="5849114"/>
          </a:xfrm>
        </p:spPr>
      </p:pic>
      <p:sp>
        <p:nvSpPr>
          <p:cNvPr id="3" name="Прямоугольник 2"/>
          <p:cNvSpPr/>
          <p:nvPr/>
        </p:nvSpPr>
        <p:spPr>
          <a:xfrm>
            <a:off x="6273138" y="6027002"/>
            <a:ext cx="5332707" cy="830997"/>
          </a:xfrm>
          <a:prstGeom prst="rect">
            <a:avLst/>
          </a:prstGeom>
        </p:spPr>
        <p:txBody>
          <a:bodyPr wrap="square">
            <a:spAutoFit/>
          </a:bodyPr>
          <a:lstStyle/>
          <a:p>
            <a:r>
              <a:rPr lang="en-US" sz="2400" dirty="0"/>
              <a:t>A page from Vladimir </a:t>
            </a:r>
            <a:r>
              <a:rPr lang="en-US" sz="2400" dirty="0" err="1"/>
              <a:t>Khersonski’s</a:t>
            </a:r>
            <a:r>
              <a:rPr lang="en-US" sz="2400" dirty="0"/>
              <a:t> diary, 1940-1943 (</a:t>
            </a:r>
            <a:r>
              <a:rPr lang="en-US" sz="2400" dirty="0" err="1"/>
              <a:t>TStMPI</a:t>
            </a:r>
            <a:r>
              <a:rPr lang="en-US" sz="2400" dirty="0"/>
              <a:t>)</a:t>
            </a:r>
            <a:endParaRPr lang="ru-RU" sz="2400" dirty="0"/>
          </a:p>
        </p:txBody>
      </p:sp>
    </p:spTree>
    <p:extLst>
      <p:ext uri="{BB962C8B-B14F-4D97-AF65-F5344CB8AC3E}">
        <p14:creationId xmlns:p14="http://schemas.microsoft.com/office/powerpoint/2010/main" val="16191710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D14D4B-FD1F-4AF9-83B4-2E7EC3A82107}"/>
              </a:ext>
            </a:extLst>
          </p:cNvPr>
          <p:cNvSpPr>
            <a:spLocks noGrp="1"/>
          </p:cNvSpPr>
          <p:nvPr>
            <p:ph type="title"/>
          </p:nvPr>
        </p:nvSpPr>
        <p:spPr>
          <a:xfrm>
            <a:off x="383822" y="5864469"/>
            <a:ext cx="5287216" cy="880533"/>
          </a:xfrm>
        </p:spPr>
        <p:txBody>
          <a:bodyPr>
            <a:noAutofit/>
          </a:bodyPr>
          <a:lstStyle/>
          <a:p>
            <a:r>
              <a:rPr lang="en-US" sz="2400" dirty="0" smtClean="0">
                <a:latin typeface="+mn-lt"/>
              </a:rPr>
              <a:t>A </a:t>
            </a:r>
            <a:r>
              <a:rPr lang="en-US" sz="2400" dirty="0">
                <a:latin typeface="+mn-lt"/>
              </a:rPr>
              <a:t>page from Nikolay </a:t>
            </a:r>
            <a:r>
              <a:rPr lang="en-US" sz="2400" dirty="0" err="1">
                <a:latin typeface="+mn-lt"/>
              </a:rPr>
              <a:t>Nikiforov’s</a:t>
            </a:r>
            <a:r>
              <a:rPr lang="en-US" sz="2400" dirty="0">
                <a:latin typeface="+mn-lt"/>
              </a:rPr>
              <a:t> diary, 1945-1946 (V. </a:t>
            </a:r>
            <a:r>
              <a:rPr lang="en-US" sz="2400" dirty="0" err="1">
                <a:latin typeface="+mn-lt"/>
              </a:rPr>
              <a:t>Ermakov’s</a:t>
            </a:r>
            <a:r>
              <a:rPr lang="en-US" sz="2400" dirty="0">
                <a:latin typeface="+mn-lt"/>
              </a:rPr>
              <a:t> collection</a:t>
            </a:r>
            <a:r>
              <a:rPr lang="en-US" sz="2400" dirty="0" smtClean="0">
                <a:latin typeface="+mn-lt"/>
              </a:rPr>
              <a:t>)</a:t>
            </a:r>
            <a:endParaRPr lang="ru-RU" sz="2400" dirty="0">
              <a:latin typeface="+mn-lt"/>
            </a:endParaRPr>
          </a:p>
        </p:txBody>
      </p:sp>
      <p:pic>
        <p:nvPicPr>
          <p:cNvPr id="6" name="Объект 5">
            <a:extLst>
              <a:ext uri="{FF2B5EF4-FFF2-40B4-BE49-F238E27FC236}">
                <a16:creationId xmlns:a16="http://schemas.microsoft.com/office/drawing/2014/main" id="{BC9DA98B-C735-436F-B7D2-6AB936660265}"/>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04092" y="112781"/>
            <a:ext cx="4767835" cy="5751688"/>
          </a:xfrm>
        </p:spPr>
      </p:pic>
      <p:pic>
        <p:nvPicPr>
          <p:cNvPr id="8" name="Объект 7">
            <a:extLst>
              <a:ext uri="{FF2B5EF4-FFF2-40B4-BE49-F238E27FC236}">
                <a16:creationId xmlns:a16="http://schemas.microsoft.com/office/drawing/2014/main" id="{FDD2CF4D-82F2-4B14-9707-0E372C67B23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07413" y="112781"/>
            <a:ext cx="6492567" cy="4526845"/>
          </a:xfrm>
        </p:spPr>
      </p:pic>
      <p:sp>
        <p:nvSpPr>
          <p:cNvPr id="3" name="Прямоугольник 2"/>
          <p:cNvSpPr/>
          <p:nvPr/>
        </p:nvSpPr>
        <p:spPr>
          <a:xfrm>
            <a:off x="6222023" y="4772378"/>
            <a:ext cx="5638800" cy="1200329"/>
          </a:xfrm>
          <a:prstGeom prst="rect">
            <a:avLst/>
          </a:prstGeom>
        </p:spPr>
        <p:txBody>
          <a:bodyPr wrap="square">
            <a:spAutoFit/>
          </a:bodyPr>
          <a:lstStyle/>
          <a:p>
            <a:r>
              <a:rPr lang="en-US" sz="2400" dirty="0"/>
              <a:t>The stuff of a Soviet field camp for the Nazi POWs, Czechoslovakia, June, 1945 (TSU student’s collection)</a:t>
            </a:r>
            <a:endParaRPr lang="ru-RU" sz="2400" dirty="0"/>
          </a:p>
        </p:txBody>
      </p:sp>
    </p:spTree>
    <p:extLst>
      <p:ext uri="{BB962C8B-B14F-4D97-AF65-F5344CB8AC3E}">
        <p14:creationId xmlns:p14="http://schemas.microsoft.com/office/powerpoint/2010/main" val="3423343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7393"/>
            <a:ext cx="10515600" cy="1292470"/>
          </a:xfrm>
        </p:spPr>
        <p:txBody>
          <a:bodyPr/>
          <a:lstStyle/>
          <a:p>
            <a:pPr algn="ctr"/>
            <a:r>
              <a:rPr lang="en-US" b="1" dirty="0" smtClean="0">
                <a:latin typeface="+mn-lt"/>
              </a:rPr>
              <a:t>Welcome to Tambov archives!</a:t>
            </a:r>
            <a:endParaRPr lang="ru-RU" b="1" dirty="0">
              <a:latin typeface="+mn-lt"/>
            </a:endParaRPr>
          </a:p>
        </p:txBody>
      </p:sp>
      <p:pic>
        <p:nvPicPr>
          <p:cNvPr id="4" name="Объект 3" descr="https://tambovarchiv.ru/sites/default/files/banner/4.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9423" y="1690688"/>
            <a:ext cx="4774223" cy="3268174"/>
          </a:xfrm>
          <a:prstGeom prst="rect">
            <a:avLst/>
          </a:prstGeom>
          <a:noFill/>
          <a:ln>
            <a:noFill/>
          </a:ln>
        </p:spPr>
      </p:pic>
      <p:pic>
        <p:nvPicPr>
          <p:cNvPr id="5" name="Рисунок 4" descr="https://tambovarchiv.ru/sites/default/files/banner/10.jpg"/>
          <p:cNvPicPr/>
          <p:nvPr/>
        </p:nvPicPr>
        <p:blipFill rotWithShape="1">
          <a:blip r:embed="rId3">
            <a:extLst>
              <a:ext uri="{28A0092B-C50C-407E-A947-70E740481C1C}">
                <a14:useLocalDpi xmlns:a14="http://schemas.microsoft.com/office/drawing/2010/main" val="0"/>
              </a:ext>
            </a:extLst>
          </a:blip>
          <a:srcRect l="-160" t="10338" b="4064"/>
          <a:stretch/>
        </p:blipFill>
        <p:spPr bwMode="auto">
          <a:xfrm>
            <a:off x="5645052" y="3175488"/>
            <a:ext cx="5948680" cy="33909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5612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42900" y="430213"/>
            <a:ext cx="5275386" cy="6199187"/>
          </a:xfrm>
        </p:spPr>
        <p:txBody>
          <a:bodyPr>
            <a:noAutofit/>
          </a:bodyPr>
          <a:lstStyle/>
          <a:p>
            <a:r>
              <a:rPr lang="ru-RU" sz="3600" dirty="0">
                <a:latin typeface="+mn-lt"/>
              </a:rPr>
              <a:t>In 1779 Tambov became the administrative center of </a:t>
            </a:r>
            <a:r>
              <a:rPr lang="ru-RU" sz="3600" dirty="0" smtClean="0">
                <a:latin typeface="+mn-lt"/>
              </a:rPr>
              <a:t>Tambov </a:t>
            </a:r>
            <a:r>
              <a:rPr lang="ru-RU" sz="3600" dirty="0">
                <a:latin typeface="+mn-lt"/>
              </a:rPr>
              <a:t>governorship.</a:t>
            </a:r>
            <a:br>
              <a:rPr lang="ru-RU" sz="3600" dirty="0">
                <a:latin typeface="+mn-lt"/>
              </a:rPr>
            </a:br>
            <a:r>
              <a:rPr lang="ru-RU" sz="3600" dirty="0">
                <a:latin typeface="+mn-lt"/>
              </a:rPr>
              <a:t/>
            </a:r>
            <a:br>
              <a:rPr lang="ru-RU" sz="3600" dirty="0">
                <a:latin typeface="+mn-lt"/>
              </a:rPr>
            </a:br>
            <a:r>
              <a:rPr lang="ru-RU" sz="3600" dirty="0">
                <a:latin typeface="+mn-lt"/>
              </a:rPr>
              <a:t>By the beginning of the </a:t>
            </a:r>
            <a:r>
              <a:rPr lang="ru-RU" sz="3600" dirty="0" smtClean="0">
                <a:latin typeface="+mn-lt"/>
              </a:rPr>
              <a:t>19</a:t>
            </a:r>
            <a:r>
              <a:rPr lang="en-US" sz="3600" baseline="30000" dirty="0" err="1" smtClean="0">
                <a:latin typeface="+mn-lt"/>
              </a:rPr>
              <a:t>th</a:t>
            </a:r>
            <a:r>
              <a:rPr lang="en-US" sz="3600" dirty="0" smtClean="0">
                <a:latin typeface="+mn-lt"/>
              </a:rPr>
              <a:t> </a:t>
            </a:r>
            <a:r>
              <a:rPr lang="ru-RU" sz="3600" dirty="0" smtClean="0">
                <a:latin typeface="+mn-lt"/>
              </a:rPr>
              <a:t>c</a:t>
            </a:r>
            <a:r>
              <a:rPr lang="en-US" sz="3600" dirty="0" smtClean="0">
                <a:latin typeface="+mn-lt"/>
              </a:rPr>
              <a:t>.</a:t>
            </a:r>
            <a:r>
              <a:rPr lang="ru-RU" sz="3600" dirty="0" smtClean="0">
                <a:latin typeface="+mn-lt"/>
              </a:rPr>
              <a:t>, Tambov </a:t>
            </a:r>
            <a:r>
              <a:rPr lang="ru-RU" sz="3600" dirty="0">
                <a:latin typeface="+mn-lt"/>
              </a:rPr>
              <a:t>province was one of the largest in European Russia in terms of area and population.</a:t>
            </a:r>
            <a:br>
              <a:rPr lang="ru-RU" sz="3600" dirty="0">
                <a:latin typeface="+mn-lt"/>
              </a:rPr>
            </a:br>
            <a:endParaRPr lang="ru-RU" sz="3600" dirty="0">
              <a:latin typeface="+mn-lt"/>
            </a:endParaRPr>
          </a:p>
        </p:txBody>
      </p:sp>
      <p:pic>
        <p:nvPicPr>
          <p:cNvPr id="2050" name="Picture 2" descr="Файл:Карта Тамбовской Губернии.jpg"/>
          <p:cNvPicPr>
            <a:picLocks noGrp="1" noChangeAspect="1" noChangeArrowheads="1"/>
          </p:cNvPicPr>
          <p:nvPr>
            <p:ph idx="4294967295"/>
          </p:nvPr>
        </p:nvPicPr>
        <p:blipFill rotWithShape="1">
          <a:blip r:embed="rId2" cstate="print">
            <a:extLst>
              <a:ext uri="{28A0092B-C50C-407E-A947-70E740481C1C}">
                <a14:useLocalDpi xmlns:a14="http://schemas.microsoft.com/office/drawing/2010/main" val="0"/>
              </a:ext>
            </a:extLst>
          </a:blip>
          <a:srcRect l="7028" t="4660" r="7739" b="6539"/>
          <a:stretch/>
        </p:blipFill>
        <p:spPr bwMode="auto">
          <a:xfrm>
            <a:off x="5864225" y="307975"/>
            <a:ext cx="6099175" cy="632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62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4000" dirty="0">
                <a:latin typeface="+mn-lt"/>
              </a:rPr>
              <a:t>Tambov province was the traditional agrarian region of Russian Empire </a:t>
            </a:r>
            <a:endParaRPr lang="ru-RU" sz="4000" dirty="0">
              <a:latin typeface="+mn-lt"/>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7252" y="2036640"/>
            <a:ext cx="2760833" cy="3830751"/>
          </a:xfrm>
        </p:spPr>
      </p:pic>
      <p:pic>
        <p:nvPicPr>
          <p:cNvPr id="5" name="Рисунок 4" descr="https://www.tstu.ru/win/kultur/kul_img/mus_img/ch_img/karau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0964" y="2036640"/>
            <a:ext cx="5940425" cy="3154680"/>
          </a:xfrm>
          <a:prstGeom prst="rect">
            <a:avLst/>
          </a:prstGeom>
          <a:noFill/>
          <a:ln>
            <a:noFill/>
          </a:ln>
        </p:spPr>
      </p:pic>
      <p:sp>
        <p:nvSpPr>
          <p:cNvPr id="7" name="Прямоугольник 6"/>
          <p:cNvSpPr/>
          <p:nvPr/>
        </p:nvSpPr>
        <p:spPr>
          <a:xfrm>
            <a:off x="5053239" y="5537272"/>
            <a:ext cx="6286273" cy="461665"/>
          </a:xfrm>
          <a:prstGeom prst="rect">
            <a:avLst/>
          </a:prstGeom>
        </p:spPr>
        <p:txBody>
          <a:bodyPr wrap="none">
            <a:spAutoFit/>
          </a:bodyPr>
          <a:lstStyle/>
          <a:p>
            <a:r>
              <a:rPr lang="ru-RU" sz="2400" dirty="0">
                <a:latin typeface="Calibri" panose="020F0502020204030204" pitchFamily="34" charset="0"/>
                <a:ea typeface="Calibri" panose="020F0502020204030204" pitchFamily="34" charset="0"/>
                <a:cs typeface="Times New Roman" panose="02020603050405020304" pitchFamily="18" charset="0"/>
              </a:rPr>
              <a:t>The main house of the </a:t>
            </a:r>
            <a:r>
              <a:rPr lang="ru-RU" sz="2400" dirty="0" err="1">
                <a:latin typeface="Calibri" panose="020F0502020204030204" pitchFamily="34" charset="0"/>
                <a:ea typeface="Calibri" panose="020F0502020204030204" pitchFamily="34" charset="0"/>
                <a:cs typeface="Times New Roman" panose="02020603050405020304" pitchFamily="18" charset="0"/>
              </a:rPr>
              <a:t>Chicherin</a:t>
            </a:r>
            <a:r>
              <a:rPr lang="en-US" sz="2400" dirty="0">
                <a:latin typeface="Calibri" panose="020F0502020204030204" pitchFamily="34" charset="0"/>
                <a:ea typeface="Calibri" panose="020F0502020204030204" pitchFamily="34" charset="0"/>
                <a:cs typeface="Times New Roman" panose="02020603050405020304" pitchFamily="18" charset="0"/>
              </a:rPr>
              <a:t>’s</a:t>
            </a: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manor, </a:t>
            </a:r>
            <a:r>
              <a:rPr lang="en-US" sz="2400" dirty="0" err="1">
                <a:latin typeface="Calibri" panose="020F0502020204030204" pitchFamily="34" charset="0"/>
                <a:ea typeface="Calibri" panose="020F0502020204030204" pitchFamily="34" charset="0"/>
                <a:cs typeface="Times New Roman" panose="02020603050405020304" pitchFamily="18" charset="0"/>
              </a:rPr>
              <a:t>Karaul</a:t>
            </a:r>
            <a:r>
              <a:rPr lang="en-US" sz="2400" dirty="0">
                <a:latin typeface="Calibri" panose="020F0502020204030204" pitchFamily="34" charset="0"/>
                <a:ea typeface="Calibri" panose="020F0502020204030204" pitchFamily="34" charset="0"/>
                <a:cs typeface="Times New Roman" panose="02020603050405020304" pitchFamily="18" charset="0"/>
              </a:rPr>
              <a:t>.</a:t>
            </a:r>
            <a:endParaRPr lang="ru-RU" sz="2400" dirty="0"/>
          </a:p>
        </p:txBody>
      </p:sp>
      <p:sp>
        <p:nvSpPr>
          <p:cNvPr id="8" name="Прямоугольник 7"/>
          <p:cNvSpPr/>
          <p:nvPr/>
        </p:nvSpPr>
        <p:spPr>
          <a:xfrm>
            <a:off x="1257252" y="6018995"/>
            <a:ext cx="2347694" cy="470000"/>
          </a:xfrm>
          <a:prstGeom prst="rect">
            <a:avLst/>
          </a:prstGeom>
        </p:spPr>
        <p:txBody>
          <a:bodyPr wrap="none">
            <a:spAutoFit/>
          </a:bodyPr>
          <a:lstStyle/>
          <a:p>
            <a:pPr>
              <a:lnSpc>
                <a:spcPct val="107000"/>
              </a:lnSpc>
              <a:spcAft>
                <a:spcPts val="800"/>
              </a:spcAft>
            </a:pPr>
            <a:r>
              <a:rPr lang="ru-RU" sz="2400" dirty="0">
                <a:latin typeface="Calibri" panose="020F0502020204030204" pitchFamily="34" charset="0"/>
                <a:ea typeface="Calibri" panose="020F0502020204030204" pitchFamily="34" charset="0"/>
                <a:cs typeface="Times New Roman" panose="02020603050405020304" pitchFamily="18" charset="0"/>
              </a:rPr>
              <a:t>Tambov peasants</a:t>
            </a:r>
          </a:p>
        </p:txBody>
      </p:sp>
    </p:spTree>
    <p:extLst>
      <p:ext uri="{BB962C8B-B14F-4D97-AF65-F5344CB8AC3E}">
        <p14:creationId xmlns:p14="http://schemas.microsoft.com/office/powerpoint/2010/main" val="3513589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3204552"/>
          </a:xfrm>
        </p:spPr>
        <p:txBody>
          <a:bodyPr>
            <a:normAutofit fontScale="90000"/>
          </a:bodyPr>
          <a:lstStyle/>
          <a:p>
            <a:r>
              <a:rPr lang="ru-RU" dirty="0">
                <a:latin typeface="+mn-lt"/>
              </a:rPr>
              <a:t>After the 1917 revolution, numerous territorial changes took place in Soviet Russia, and in 1934 </a:t>
            </a:r>
            <a:r>
              <a:rPr lang="ru-RU" dirty="0" smtClean="0">
                <a:latin typeface="+mn-lt"/>
              </a:rPr>
              <a:t> </a:t>
            </a:r>
            <a:r>
              <a:rPr lang="ru-RU" dirty="0">
                <a:latin typeface="+mn-lt"/>
              </a:rPr>
              <a:t>Tambov region was restored as an independent administrative unit.</a:t>
            </a:r>
            <a:r>
              <a:rPr lang="ru-RU" dirty="0"/>
              <a:t/>
            </a:r>
            <a:br>
              <a:rPr lang="ru-RU" dirty="0"/>
            </a:br>
            <a:r>
              <a:rPr lang="en-US" dirty="0"/>
              <a:t> </a:t>
            </a:r>
            <a:r>
              <a:rPr lang="ru-RU" dirty="0"/>
              <a:t/>
            </a:r>
            <a:br>
              <a:rPr lang="ru-RU" dirty="0"/>
            </a:br>
            <a:endParaRPr lang="ru-RU" dirty="0"/>
          </a:p>
        </p:txBody>
      </p:sp>
      <p:pic>
        <p:nvPicPr>
          <p:cNvPr id="6" name="Объект 5" descr="Фото. Карта Тамбовской области 1938 года - Карты Тамбовской области"/>
          <p:cNvPicPr>
            <a:picLocks noGrp="1"/>
          </p:cNvPicPr>
          <p:nvPr>
            <p:ph idx="1"/>
          </p:nvPr>
        </p:nvPicPr>
        <p:blipFill rotWithShape="1">
          <a:blip r:embed="rId2" cstate="print">
            <a:extLst>
              <a:ext uri="{28A0092B-C50C-407E-A947-70E740481C1C}">
                <a14:useLocalDpi xmlns:a14="http://schemas.microsoft.com/office/drawing/2010/main" val="0"/>
              </a:ext>
            </a:extLst>
          </a:blip>
          <a:srcRect l="6236" t="10487" r="5172" b="14346"/>
          <a:stretch/>
        </p:blipFill>
        <p:spPr bwMode="auto">
          <a:xfrm>
            <a:off x="984738" y="2567354"/>
            <a:ext cx="6981093" cy="4123593"/>
          </a:xfrm>
          <a:prstGeom prst="rect">
            <a:avLst/>
          </a:prstGeom>
          <a:noFill/>
          <a:ln>
            <a:noFill/>
          </a:ln>
        </p:spPr>
      </p:pic>
    </p:spTree>
    <p:extLst>
      <p:ext uri="{BB962C8B-B14F-4D97-AF65-F5344CB8AC3E}">
        <p14:creationId xmlns:p14="http://schemas.microsoft.com/office/powerpoint/2010/main" val="398698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2087929"/>
          </a:xfrm>
        </p:spPr>
        <p:txBody>
          <a:bodyPr>
            <a:normAutofit fontScale="90000"/>
          </a:bodyPr>
          <a:lstStyle/>
          <a:p>
            <a:r>
              <a:rPr lang="ru-RU" dirty="0"/>
              <a:t/>
            </a:r>
            <a:br>
              <a:rPr lang="ru-RU" dirty="0"/>
            </a:br>
            <a:r>
              <a:rPr lang="ru-RU" dirty="0"/>
              <a:t/>
            </a:r>
            <a:br>
              <a:rPr lang="ru-RU" dirty="0"/>
            </a:br>
            <a:r>
              <a:rPr lang="ru-RU" dirty="0">
                <a:latin typeface="+mn-lt"/>
              </a:rPr>
              <a:t>A well-known event of </a:t>
            </a:r>
            <a:r>
              <a:rPr lang="ru-RU" dirty="0" smtClean="0">
                <a:latin typeface="+mn-lt"/>
              </a:rPr>
              <a:t>Russian </a:t>
            </a:r>
            <a:r>
              <a:rPr lang="ru-RU" dirty="0">
                <a:latin typeface="+mn-lt"/>
              </a:rPr>
              <a:t>civil war in </a:t>
            </a:r>
            <a:r>
              <a:rPr lang="ru-RU" dirty="0" smtClean="0">
                <a:latin typeface="+mn-lt"/>
              </a:rPr>
              <a:t>Tambov </a:t>
            </a:r>
            <a:r>
              <a:rPr lang="ru-RU" dirty="0">
                <a:latin typeface="+mn-lt"/>
              </a:rPr>
              <a:t>region was the anti-Bolshevik peasant uprising </a:t>
            </a:r>
            <a:r>
              <a:rPr lang="en-US" dirty="0" smtClean="0">
                <a:latin typeface="+mn-lt"/>
              </a:rPr>
              <a:t>“</a:t>
            </a:r>
            <a:r>
              <a:rPr lang="ru-RU" i="1" dirty="0" err="1" smtClean="0">
                <a:latin typeface="+mn-lt"/>
              </a:rPr>
              <a:t>Antonovshchina</a:t>
            </a:r>
            <a:r>
              <a:rPr lang="en-US" i="1" dirty="0" smtClean="0">
                <a:latin typeface="+mn-lt"/>
              </a:rPr>
              <a:t>”</a:t>
            </a:r>
            <a:r>
              <a:rPr lang="en-US" dirty="0" smtClean="0">
                <a:latin typeface="+mn-lt"/>
              </a:rPr>
              <a:t> </a:t>
            </a:r>
            <a:r>
              <a:rPr lang="en-US" dirty="0">
                <a:latin typeface="+mn-lt"/>
              </a:rPr>
              <a:t>(1920-1921) </a:t>
            </a:r>
            <a:r>
              <a:rPr lang="ru-RU" dirty="0">
                <a:latin typeface="+mn-lt"/>
              </a:rPr>
              <a:t/>
            </a:r>
            <a:br>
              <a:rPr lang="ru-RU" dirty="0">
                <a:latin typeface="+mn-lt"/>
              </a:rPr>
            </a:br>
            <a:r>
              <a:rPr lang="ru-RU" dirty="0"/>
              <a:t/>
            </a:r>
            <a:br>
              <a:rPr lang="ru-RU" dirty="0"/>
            </a:br>
            <a:r>
              <a:rPr lang="en-US" dirty="0"/>
              <a:t> </a:t>
            </a:r>
            <a:r>
              <a:rPr lang="ru-RU" dirty="0"/>
              <a:t/>
            </a:r>
            <a:br>
              <a:rPr lang="ru-RU" dirty="0"/>
            </a:br>
            <a:endParaRPr lang="ru-RU" dirty="0"/>
          </a:p>
        </p:txBody>
      </p:sp>
      <p:pic>
        <p:nvPicPr>
          <p:cNvPr id="4" name="Объект 3" descr="Tambov Rebellion.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38299" y="2267927"/>
            <a:ext cx="3267808" cy="4317512"/>
          </a:xfrm>
          <a:prstGeom prst="rect">
            <a:avLst/>
          </a:prstGeom>
          <a:noFill/>
          <a:ln>
            <a:noFill/>
          </a:ln>
        </p:spPr>
      </p:pic>
      <p:pic>
        <p:nvPicPr>
          <p:cNvPr id="5" name="Рисунок 4" descr="Тамбовское (Антоновское) крестьянское восстание 1 января 1920 - 1 января  1920 — История России"/>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6547" y="2267927"/>
            <a:ext cx="4484442" cy="4468568"/>
          </a:xfrm>
          <a:prstGeom prst="rect">
            <a:avLst/>
          </a:prstGeom>
          <a:noFill/>
          <a:ln>
            <a:noFill/>
          </a:ln>
        </p:spPr>
      </p:pic>
    </p:spTree>
    <p:extLst>
      <p:ext uri="{BB962C8B-B14F-4D97-AF65-F5344CB8AC3E}">
        <p14:creationId xmlns:p14="http://schemas.microsoft.com/office/powerpoint/2010/main" val="3305229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37393"/>
            <a:ext cx="10846777" cy="2153316"/>
          </a:xfrm>
        </p:spPr>
        <p:txBody>
          <a:bodyPr>
            <a:normAutofit fontScale="90000"/>
          </a:bodyPr>
          <a:lstStyle/>
          <a:p>
            <a:r>
              <a:rPr lang="ru-RU" dirty="0">
                <a:latin typeface="+mn-lt"/>
              </a:rPr>
              <a:t>The history of </a:t>
            </a:r>
            <a:r>
              <a:rPr lang="ru-RU" dirty="0" smtClean="0">
                <a:latin typeface="+mn-lt"/>
              </a:rPr>
              <a:t>Tambov </a:t>
            </a:r>
            <a:r>
              <a:rPr lang="ru-RU" dirty="0">
                <a:latin typeface="+mn-lt"/>
              </a:rPr>
              <a:t>region was associated with the names of prominent statesmen and representatives of Russian culture</a:t>
            </a:r>
            <a:br>
              <a:rPr lang="ru-RU" dirty="0">
                <a:latin typeface="+mn-lt"/>
              </a:rPr>
            </a:br>
            <a:endParaRPr lang="ru-RU" dirty="0">
              <a:latin typeface="+mn-lt"/>
            </a:endParaRPr>
          </a:p>
        </p:txBody>
      </p:sp>
      <p:pic>
        <p:nvPicPr>
          <p:cNvPr id="4" name="Объект 3" descr="Гавриил Романович Державин"/>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5945" y="2390708"/>
            <a:ext cx="2350478" cy="3076508"/>
          </a:xfrm>
          <a:prstGeom prst="rect">
            <a:avLst/>
          </a:prstGeom>
          <a:noFill/>
          <a:ln>
            <a:noFill/>
          </a:ln>
        </p:spPr>
      </p:pic>
      <p:sp>
        <p:nvSpPr>
          <p:cNvPr id="5" name="Прямоугольник 4"/>
          <p:cNvSpPr/>
          <p:nvPr/>
        </p:nvSpPr>
        <p:spPr>
          <a:xfrm>
            <a:off x="752216" y="5688340"/>
            <a:ext cx="2962093" cy="619272"/>
          </a:xfrm>
          <a:prstGeom prst="rect">
            <a:avLst/>
          </a:prstGeom>
        </p:spPr>
        <p:txBody>
          <a:bodyPr wrap="none">
            <a:spAutoFit/>
          </a:bodyPr>
          <a:lstStyle/>
          <a:p>
            <a:pPr>
              <a:lnSpc>
                <a:spcPct val="107000"/>
              </a:lnSpc>
            </a:pPr>
            <a:r>
              <a:rPr lang="ru-RU" sz="1600" b="1" dirty="0">
                <a:latin typeface="Calibri" panose="020F0502020204030204" pitchFamily="34" charset="0"/>
                <a:ea typeface="Calibri" panose="020F0502020204030204" pitchFamily="34" charset="0"/>
                <a:cs typeface="Times New Roman" panose="02020603050405020304" pitchFamily="18" charset="0"/>
              </a:rPr>
              <a:t>Gavri</a:t>
            </a:r>
            <a:r>
              <a:rPr lang="en-US" sz="1600" b="1" dirty="0">
                <a:latin typeface="Calibri" panose="020F0502020204030204" pitchFamily="34" charset="0"/>
                <a:ea typeface="Calibri" panose="020F0502020204030204" pitchFamily="34" charset="0"/>
                <a:cs typeface="Times New Roman" panose="02020603050405020304" pitchFamily="18" charset="0"/>
              </a:rPr>
              <a:t>i</a:t>
            </a:r>
            <a:r>
              <a:rPr lang="ru-RU" sz="1600" b="1" dirty="0">
                <a:latin typeface="Calibri" panose="020F0502020204030204" pitchFamily="34" charset="0"/>
                <a:ea typeface="Calibri" panose="020F0502020204030204" pitchFamily="34" charset="0"/>
                <a:cs typeface="Times New Roman" panose="02020603050405020304" pitchFamily="18" charset="0"/>
              </a:rPr>
              <a:t>l Derzhavin</a:t>
            </a:r>
            <a:r>
              <a:rPr lang="ru-RU" sz="1600" dirty="0">
                <a:latin typeface="Calibri" panose="020F0502020204030204" pitchFamily="34" charset="0"/>
                <a:ea typeface="Calibri" panose="020F0502020204030204" pitchFamily="34" charset="0"/>
                <a:cs typeface="Times New Roman" panose="02020603050405020304" pitchFamily="18" charset="0"/>
              </a:rPr>
              <a:t>, </a:t>
            </a:r>
            <a:r>
              <a:rPr lang="ru-RU" sz="1600" dirty="0"/>
              <a:t>poet, </a:t>
            </a:r>
            <a:endParaRPr lang="en-US" sz="1600" dirty="0"/>
          </a:p>
          <a:p>
            <a:pPr>
              <a:lnSpc>
                <a:spcPct val="107000"/>
              </a:lnSpc>
            </a:pPr>
            <a:r>
              <a:rPr lang="ru-RU" sz="1600" dirty="0">
                <a:latin typeface="Calibri" panose="020F0502020204030204" pitchFamily="34" charset="0"/>
                <a:ea typeface="Calibri" panose="020F0502020204030204" pitchFamily="34" charset="0"/>
                <a:cs typeface="Times New Roman" panose="02020603050405020304" pitchFamily="18" charset="0"/>
              </a:rPr>
              <a:t>Governor of Tambov </a:t>
            </a:r>
            <a:r>
              <a:rPr lang="en-US" sz="1600" dirty="0">
                <a:latin typeface="Calibri" panose="020F0502020204030204" pitchFamily="34" charset="0"/>
                <a:ea typeface="Calibri" panose="020F0502020204030204" pitchFamily="34" charset="0"/>
                <a:cs typeface="Times New Roman" panose="02020603050405020304" pitchFamily="18" charset="0"/>
              </a:rPr>
              <a:t>(</a:t>
            </a:r>
            <a:r>
              <a:rPr lang="ru-RU" sz="1600" dirty="0">
                <a:latin typeface="Calibri" panose="020F0502020204030204" pitchFamily="34" charset="0"/>
                <a:ea typeface="Calibri" panose="020F0502020204030204" pitchFamily="34" charset="0"/>
                <a:cs typeface="Times New Roman" panose="02020603050405020304" pitchFamily="18" charset="0"/>
              </a:rPr>
              <a:t>1786-1788</a:t>
            </a:r>
            <a:r>
              <a:rPr lang="en-US" sz="1600" dirty="0">
                <a:latin typeface="Calibri" panose="020F0502020204030204" pitchFamily="34" charset="0"/>
                <a:ea typeface="Calibri" panose="020F0502020204030204" pitchFamily="34"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Рахманинов, Сергей Васильевич — Википедия"/>
          <p:cNvPicPr/>
          <p:nvPr/>
        </p:nvPicPr>
        <p:blipFill rotWithShape="1">
          <a:blip r:embed="rId3" cstate="print">
            <a:extLst>
              <a:ext uri="{28A0092B-C50C-407E-A947-70E740481C1C}">
                <a14:useLocalDpi xmlns:a14="http://schemas.microsoft.com/office/drawing/2010/main" val="0"/>
              </a:ext>
            </a:extLst>
          </a:blip>
          <a:srcRect l="1587" b="4106"/>
          <a:stretch/>
        </p:blipFill>
        <p:spPr bwMode="auto">
          <a:xfrm>
            <a:off x="4711578" y="2361666"/>
            <a:ext cx="2180493" cy="3105550"/>
          </a:xfrm>
          <a:prstGeom prst="rect">
            <a:avLst/>
          </a:prstGeom>
          <a:noFill/>
          <a:ln>
            <a:noFill/>
          </a:ln>
        </p:spPr>
      </p:pic>
      <p:sp>
        <p:nvSpPr>
          <p:cNvPr id="7" name="Прямоугольник 6"/>
          <p:cNvSpPr/>
          <p:nvPr/>
        </p:nvSpPr>
        <p:spPr>
          <a:xfrm>
            <a:off x="4257418" y="5670897"/>
            <a:ext cx="3253154" cy="981423"/>
          </a:xfrm>
          <a:prstGeom prst="rect">
            <a:avLst/>
          </a:prstGeom>
        </p:spPr>
        <p:txBody>
          <a:bodyPr wrap="square">
            <a:spAutoFit/>
          </a:bodyPr>
          <a:lstStyle/>
          <a:p>
            <a:pPr>
              <a:lnSpc>
                <a:spcPct val="107000"/>
              </a:lnSpc>
            </a:pPr>
            <a:r>
              <a:rPr lang="ru-RU" b="1" dirty="0">
                <a:latin typeface="Calibri" panose="020F0502020204030204" pitchFamily="34" charset="0"/>
                <a:ea typeface="Calibri" panose="020F0502020204030204" pitchFamily="34" charset="0"/>
                <a:cs typeface="Times New Roman" panose="02020603050405020304" pitchFamily="18" charset="0"/>
              </a:rPr>
              <a:t>Sergei Rachmanino</a:t>
            </a:r>
            <a:r>
              <a:rPr lang="en-US" b="1" dirty="0">
                <a:latin typeface="Calibri" panose="020F0502020204030204" pitchFamily="34" charset="0"/>
                <a:ea typeface="Calibri" panose="020F0502020204030204" pitchFamily="34" charset="0"/>
                <a:cs typeface="Times New Roman" panose="02020603050405020304" pitchFamily="18" charset="0"/>
              </a:rPr>
              <a:t>v</a:t>
            </a:r>
            <a:r>
              <a:rPr lang="ru-RU" dirty="0">
                <a:latin typeface="Calibri" panose="020F0502020204030204" pitchFamily="34" charset="0"/>
                <a:ea typeface="Calibri" panose="020F0502020204030204" pitchFamily="34" charset="0"/>
                <a:cs typeface="Times New Roman" panose="02020603050405020304" pitchFamily="18" charset="0"/>
              </a:rPr>
              <a:t>, composer,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ru-RU" dirty="0">
                <a:latin typeface="Calibri" panose="020F0502020204030204" pitchFamily="34" charset="0"/>
                <a:ea typeface="Calibri" panose="020F0502020204030204" pitchFamily="34" charset="0"/>
                <a:cs typeface="Times New Roman" panose="02020603050405020304" pitchFamily="18" charset="0"/>
              </a:rPr>
              <a:t>lived for a long time in the Tambov estate Ivanovka</a:t>
            </a:r>
          </a:p>
        </p:txBody>
      </p:sp>
      <p:pic>
        <p:nvPicPr>
          <p:cNvPr id="8" name="Рисунок 7" descr="Bundesarchiv Bild 102-12859A, Georgi Wassiljewitsch Tschitscherin.jpg"/>
          <p:cNvPicPr/>
          <p:nvPr/>
        </p:nvPicPr>
        <p:blipFill rotWithShape="1">
          <a:blip r:embed="rId4" cstate="print">
            <a:extLst>
              <a:ext uri="{28A0092B-C50C-407E-A947-70E740481C1C}">
                <a14:useLocalDpi xmlns:a14="http://schemas.microsoft.com/office/drawing/2010/main" val="0"/>
              </a:ext>
            </a:extLst>
          </a:blip>
          <a:srcRect l="1805" t="3713" b="2970"/>
          <a:stretch/>
        </p:blipFill>
        <p:spPr bwMode="auto">
          <a:xfrm>
            <a:off x="8277226" y="2152516"/>
            <a:ext cx="2391507" cy="3314700"/>
          </a:xfrm>
          <a:prstGeom prst="rect">
            <a:avLst/>
          </a:prstGeom>
          <a:noFill/>
          <a:ln>
            <a:noFill/>
          </a:ln>
        </p:spPr>
      </p:pic>
      <p:sp>
        <p:nvSpPr>
          <p:cNvPr id="9" name="Прямоугольник 8"/>
          <p:cNvSpPr/>
          <p:nvPr/>
        </p:nvSpPr>
        <p:spPr>
          <a:xfrm>
            <a:off x="8053681" y="5626794"/>
            <a:ext cx="3903858" cy="981423"/>
          </a:xfrm>
          <a:prstGeom prst="rect">
            <a:avLst/>
          </a:prstGeom>
        </p:spPr>
        <p:txBody>
          <a:bodyPr wrap="square">
            <a:spAutoFit/>
          </a:bodyPr>
          <a:lstStyle/>
          <a:p>
            <a:pPr>
              <a:lnSpc>
                <a:spcPct val="107000"/>
              </a:lnSpc>
            </a:pPr>
            <a:r>
              <a:rPr lang="ru-RU" b="1" dirty="0">
                <a:latin typeface="Calibri" panose="020F0502020204030204" pitchFamily="34" charset="0"/>
                <a:ea typeface="Calibri" panose="020F0502020204030204" pitchFamily="34" charset="0"/>
                <a:cs typeface="Times New Roman" panose="02020603050405020304" pitchFamily="18" charset="0"/>
              </a:rPr>
              <a:t>Georgy Chicherin</a:t>
            </a:r>
            <a:r>
              <a:rPr lang="ru-RU" dirty="0">
                <a:latin typeface="Calibri" panose="020F0502020204030204" pitchFamily="34" charset="0"/>
                <a:ea typeface="Calibri" panose="020F0502020204030204" pitchFamily="34" charset="0"/>
                <a:cs typeface="Times New Roman" panose="02020603050405020304" pitchFamily="18" charset="0"/>
              </a:rPr>
              <a:t>, People's Commissar for Foreign Affairs</a:t>
            </a:r>
            <a:r>
              <a:rPr lang="ru-RU" sz="1600" dirty="0">
                <a:solidFill>
                  <a:srgbClr val="202122"/>
                </a:solidFill>
                <a:latin typeface="Arial" panose="020B0604020202020204" pitchFamily="34" charset="0"/>
                <a:ea typeface="Calibri" panose="020F0502020204030204" pitchFamily="34" charset="0"/>
                <a:cs typeface="Times New Roman" panose="02020603050405020304" pitchFamily="18" charset="0"/>
              </a:rPr>
              <a:t> </a:t>
            </a:r>
            <a:r>
              <a:rPr lang="en-US" sz="1600" dirty="0">
                <a:solidFill>
                  <a:srgbClr val="202122"/>
                </a:solidFill>
                <a:latin typeface="Arial" panose="020B0604020202020204" pitchFamily="34" charset="0"/>
                <a:ea typeface="Calibri" panose="020F0502020204030204" pitchFamily="34" charset="0"/>
                <a:cs typeface="Times New Roman" panose="02020603050405020304" pitchFamily="18" charset="0"/>
              </a:rPr>
              <a:t>in the Soviet government (1918-1930</a:t>
            </a:r>
            <a:r>
              <a:rPr lang="ru-RU"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165560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
            </a:r>
            <a:br>
              <a:rPr lang="ru-RU" dirty="0"/>
            </a:br>
            <a:r>
              <a:rPr lang="ru-RU" dirty="0">
                <a:latin typeface="+mn-lt"/>
              </a:rPr>
              <a:t>All periods of </a:t>
            </a:r>
            <a:r>
              <a:rPr lang="ru-RU" dirty="0" smtClean="0">
                <a:latin typeface="+mn-lt"/>
              </a:rPr>
              <a:t>Tambov </a:t>
            </a:r>
            <a:r>
              <a:rPr lang="ru-RU" dirty="0">
                <a:latin typeface="+mn-lt"/>
              </a:rPr>
              <a:t>region</a:t>
            </a:r>
            <a:r>
              <a:rPr lang="en-US" dirty="0">
                <a:latin typeface="+mn-lt"/>
              </a:rPr>
              <a:t>’s</a:t>
            </a:r>
            <a:r>
              <a:rPr lang="ru-RU" dirty="0">
                <a:latin typeface="+mn-lt"/>
              </a:rPr>
              <a:t> history are reflected in the </a:t>
            </a:r>
            <a:r>
              <a:rPr lang="ru-RU" dirty="0" smtClean="0">
                <a:latin typeface="+mn-lt"/>
              </a:rPr>
              <a:t>archiv</a:t>
            </a:r>
            <a:r>
              <a:rPr lang="en-US" dirty="0" smtClean="0">
                <a:latin typeface="+mn-lt"/>
              </a:rPr>
              <a:t>e</a:t>
            </a:r>
            <a:r>
              <a:rPr lang="ru-RU" dirty="0" smtClean="0">
                <a:latin typeface="+mn-lt"/>
              </a:rPr>
              <a:t> </a:t>
            </a:r>
            <a:r>
              <a:rPr lang="ru-RU" dirty="0">
                <a:latin typeface="+mn-lt"/>
              </a:rPr>
              <a:t>collections</a:t>
            </a:r>
            <a:br>
              <a:rPr lang="ru-RU" dirty="0">
                <a:latin typeface="+mn-lt"/>
              </a:rPr>
            </a:br>
            <a:endParaRPr lang="ru-RU" dirty="0">
              <a:latin typeface="+mn-lt"/>
            </a:endParaRPr>
          </a:p>
        </p:txBody>
      </p:sp>
      <p:sp>
        <p:nvSpPr>
          <p:cNvPr id="3" name="Объект 2"/>
          <p:cNvSpPr>
            <a:spLocks noGrp="1"/>
          </p:cNvSpPr>
          <p:nvPr>
            <p:ph idx="1"/>
          </p:nvPr>
        </p:nvSpPr>
        <p:spPr>
          <a:xfrm>
            <a:off x="3472962" y="1987062"/>
            <a:ext cx="7880838" cy="4629516"/>
          </a:xfrm>
        </p:spPr>
        <p:txBody>
          <a:bodyPr/>
          <a:lstStyle/>
          <a:p>
            <a:r>
              <a:rPr lang="ru-RU" sz="3200" dirty="0"/>
              <a:t>The beginning of systematic archival activity was the work of </a:t>
            </a:r>
            <a:r>
              <a:rPr lang="ru-RU" sz="3200" dirty="0" smtClean="0"/>
              <a:t>Tambov </a:t>
            </a:r>
            <a:r>
              <a:rPr lang="ru-RU" sz="3200" dirty="0"/>
              <a:t>Provincial Scientific Archive Commission, created in 1884.</a:t>
            </a:r>
          </a:p>
          <a:p>
            <a:r>
              <a:rPr lang="ru-RU" sz="3200" dirty="0"/>
              <a:t>This commission collected and systematized historical documents, concentrating them in a single </a:t>
            </a:r>
            <a:r>
              <a:rPr lang="ru-RU" sz="3200" dirty="0" smtClean="0"/>
              <a:t>archive</a:t>
            </a:r>
            <a:r>
              <a:rPr lang="en-US" sz="3200" dirty="0" smtClean="0"/>
              <a:t>s</a:t>
            </a:r>
            <a:r>
              <a:rPr lang="ru-RU" sz="3200" dirty="0" smtClean="0"/>
              <a:t>. </a:t>
            </a:r>
            <a:r>
              <a:rPr lang="ru-RU" sz="3200" dirty="0"/>
              <a:t>For this purpose, the archives of local institutions were sorted out, documents from private archives were examined.</a:t>
            </a:r>
          </a:p>
          <a:p>
            <a:endParaRPr lang="ru-RU" dirty="0"/>
          </a:p>
        </p:txBody>
      </p:sp>
      <p:pic>
        <p:nvPicPr>
          <p:cNvPr id="4" name="Рисунок 3" descr="Тамбовская губернская учёная архивная комиссия — Википедия"/>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78" y="2110155"/>
            <a:ext cx="2924907" cy="4047637"/>
          </a:xfrm>
          <a:prstGeom prst="rect">
            <a:avLst/>
          </a:prstGeom>
          <a:noFill/>
          <a:ln>
            <a:noFill/>
          </a:ln>
        </p:spPr>
      </p:pic>
    </p:spTree>
    <p:extLst>
      <p:ext uri="{BB962C8B-B14F-4D97-AF65-F5344CB8AC3E}">
        <p14:creationId xmlns:p14="http://schemas.microsoft.com/office/powerpoint/2010/main" val="193618050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1085</Words>
  <Application>Microsoft Office PowerPoint</Application>
  <PresentationFormat>Широкоэкранный</PresentationFormat>
  <Paragraphs>101</Paragraphs>
  <Slides>36</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36</vt:i4>
      </vt:variant>
    </vt:vector>
  </HeadingPairs>
  <TitlesOfParts>
    <vt:vector size="41" baseType="lpstr">
      <vt:lpstr>Arial</vt:lpstr>
      <vt:lpstr>Calibri</vt:lpstr>
      <vt:lpstr>Calibri Light</vt:lpstr>
      <vt:lpstr>Times New Roman</vt:lpstr>
      <vt:lpstr>Тема Office</vt:lpstr>
      <vt:lpstr>Tambov Region’s Archives: Research Resource  </vt:lpstr>
      <vt:lpstr>Tambov region is one of the subjects of Russian Federation, located in the Central Federal District. </vt:lpstr>
      <vt:lpstr>Презентация PowerPoint</vt:lpstr>
      <vt:lpstr>In 1779 Tambov became the administrative center of Tambov governorship.  By the beginning of the 19th c., Tambov province was one of the largest in European Russia in terms of area and population. </vt:lpstr>
      <vt:lpstr>Tambov province was the traditional agrarian region of Russian Empire </vt:lpstr>
      <vt:lpstr>After the 1917 revolution, numerous territorial changes took place in Soviet Russia, and in 1934  Tambov region was restored as an independent administrative unit.   </vt:lpstr>
      <vt:lpstr>  A well-known event of Russian civil war in Tambov region was the anti-Bolshevik peasant uprising “Antonovshchina” (1920-1921)     </vt:lpstr>
      <vt:lpstr>The history of Tambov region was associated with the names of prominent statesmen and representatives of Russian culture </vt:lpstr>
      <vt:lpstr> All periods of Tambov region’s history are reflected in the archive collections </vt:lpstr>
      <vt:lpstr>Презентация PowerPoint</vt:lpstr>
      <vt:lpstr>The State Archive of Tambov Region: https://tambovarchiv.ru/   more than 3.9 thousand funds containing over 1.3 million files</vt:lpstr>
      <vt:lpstr>Guide to the State Archive of Tambov Region https://tambovarchiv.ru/sites/default/files/file-page/putevoditel-gato.pdf  </vt:lpstr>
      <vt:lpstr>The most important groups of documents: </vt:lpstr>
      <vt:lpstr>Презентация PowerPoint</vt:lpstr>
      <vt:lpstr>Some documentary online-collections </vt:lpstr>
      <vt:lpstr>Презентация PowerPoint</vt:lpstr>
      <vt:lpstr>Some publications of archive collections</vt:lpstr>
      <vt:lpstr>Презентация PowerPoint</vt:lpstr>
      <vt:lpstr>Презентация PowerPoint</vt:lpstr>
      <vt:lpstr>The results of archive research in Tambov have been reflected in publications of a number of foreign historians</vt:lpstr>
      <vt:lpstr>Презентация PowerPoint</vt:lpstr>
      <vt:lpstr>The State Archives on Social-Political History of Tambov Region: http://gaspito.ru/  </vt:lpstr>
      <vt:lpstr>The Bolshevik appeal to the peasant rebels, 1921</vt:lpstr>
      <vt:lpstr> Data on Tambov Region livestock, 1938 </vt:lpstr>
      <vt:lpstr>Military hospitals deployment,  1941-1945</vt:lpstr>
      <vt:lpstr>Personal card of a Jewish boy evacuated from Minsk to Tambov, July 14, 1941</vt:lpstr>
      <vt:lpstr>A list of collective state farm (kolkhoz) chairmen, 1942 </vt:lpstr>
      <vt:lpstr>An interrogation of Hungarian chaplain who tortured the Red Army scout Tamara Derunets (1920 – 1942), 1947 (these files were transmitted from the Federal Security Services departmental archives)</vt:lpstr>
      <vt:lpstr>Washing machine production, Tambov, 1962</vt:lpstr>
      <vt:lpstr> WW2 letters and photos collection </vt:lpstr>
      <vt:lpstr>Pages from a peasant’s notebook,  1910-1935 (V. Litovski collection)</vt:lpstr>
      <vt:lpstr>A page from Nina Peregud’s diary, 1940-1944 (V. Dyachkov’s collection)</vt:lpstr>
      <vt:lpstr>A letter from prison,1939 (A. Allenov’s collection)</vt:lpstr>
      <vt:lpstr>A page from a priest’ s diary written in jail, 1925 (TRegLHM)</vt:lpstr>
      <vt:lpstr>A page from Nikolay Nikiforov’s diary, 1945-1946 (V. Ermakov’s collection)</vt:lpstr>
      <vt:lpstr>Welcome to Tambov archives!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Архивы Тамбовской области: исследовательский ресурс</dc:title>
  <dc:creator>Admin</dc:creator>
  <cp:lastModifiedBy>Admin</cp:lastModifiedBy>
  <cp:revision>104</cp:revision>
  <dcterms:created xsi:type="dcterms:W3CDTF">2020-09-15T19:19:57Z</dcterms:created>
  <dcterms:modified xsi:type="dcterms:W3CDTF">2020-09-22T20:41:02Z</dcterms:modified>
</cp:coreProperties>
</file>