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6" r:id="rId9"/>
    <p:sldId id="263" r:id="rId10"/>
    <p:sldId id="264" r:id="rId11"/>
    <p:sldId id="265"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400"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lath McGuckin" userId="5f9721eb-570d-47af-a1b8-d5463ec20e95" providerId="ADAL" clId="{0CCD377A-8ACA-4F93-AC4B-963306A21429}"/>
    <pc:docChg chg="modSld">
      <pc:chgData name="Jarlath McGuckin" userId="5f9721eb-570d-47af-a1b8-d5463ec20e95" providerId="ADAL" clId="{0CCD377A-8ACA-4F93-AC4B-963306A21429}" dt="2020-10-05T16:54:38.781" v="40" actId="20577"/>
      <pc:docMkLst>
        <pc:docMk/>
      </pc:docMkLst>
      <pc:sldChg chg="modSp mod">
        <pc:chgData name="Jarlath McGuckin" userId="5f9721eb-570d-47af-a1b8-d5463ec20e95" providerId="ADAL" clId="{0CCD377A-8ACA-4F93-AC4B-963306A21429}" dt="2020-10-05T16:48:34.457" v="1" actId="20577"/>
        <pc:sldMkLst>
          <pc:docMk/>
          <pc:sldMk cId="3912475026" sldId="259"/>
        </pc:sldMkLst>
        <pc:spChg chg="mod">
          <ac:chgData name="Jarlath McGuckin" userId="5f9721eb-570d-47af-a1b8-d5463ec20e95" providerId="ADAL" clId="{0CCD377A-8ACA-4F93-AC4B-963306A21429}" dt="2020-10-05T16:48:34.457" v="1" actId="20577"/>
          <ac:spMkLst>
            <pc:docMk/>
            <pc:sldMk cId="3912475026" sldId="259"/>
            <ac:spMk id="2" creationId="{00000000-0000-0000-0000-000000000000}"/>
          </ac:spMkLst>
        </pc:spChg>
      </pc:sldChg>
      <pc:sldChg chg="modSp mod">
        <pc:chgData name="Jarlath McGuckin" userId="5f9721eb-570d-47af-a1b8-d5463ec20e95" providerId="ADAL" clId="{0CCD377A-8ACA-4F93-AC4B-963306A21429}" dt="2020-10-05T16:53:20.199" v="4" actId="20577"/>
        <pc:sldMkLst>
          <pc:docMk/>
          <pc:sldMk cId="1583917546" sldId="268"/>
        </pc:sldMkLst>
        <pc:spChg chg="mod">
          <ac:chgData name="Jarlath McGuckin" userId="5f9721eb-570d-47af-a1b8-d5463ec20e95" providerId="ADAL" clId="{0CCD377A-8ACA-4F93-AC4B-963306A21429}" dt="2020-10-05T16:53:20.199" v="4" actId="20577"/>
          <ac:spMkLst>
            <pc:docMk/>
            <pc:sldMk cId="1583917546" sldId="268"/>
            <ac:spMk id="2" creationId="{00000000-0000-0000-0000-000000000000}"/>
          </ac:spMkLst>
        </pc:spChg>
      </pc:sldChg>
      <pc:sldChg chg="modSp mod">
        <pc:chgData name="Jarlath McGuckin" userId="5f9721eb-570d-47af-a1b8-d5463ec20e95" providerId="ADAL" clId="{0CCD377A-8ACA-4F93-AC4B-963306A21429}" dt="2020-10-05T16:54:19.739" v="36" actId="20577"/>
        <pc:sldMkLst>
          <pc:docMk/>
          <pc:sldMk cId="3646773695" sldId="269"/>
        </pc:sldMkLst>
        <pc:spChg chg="mod">
          <ac:chgData name="Jarlath McGuckin" userId="5f9721eb-570d-47af-a1b8-d5463ec20e95" providerId="ADAL" clId="{0CCD377A-8ACA-4F93-AC4B-963306A21429}" dt="2020-10-05T16:54:19.739" v="36" actId="20577"/>
          <ac:spMkLst>
            <pc:docMk/>
            <pc:sldMk cId="3646773695" sldId="269"/>
            <ac:spMk id="2" creationId="{00000000-0000-0000-0000-000000000000}"/>
          </ac:spMkLst>
        </pc:spChg>
      </pc:sldChg>
      <pc:sldChg chg="modSp mod">
        <pc:chgData name="Jarlath McGuckin" userId="5f9721eb-570d-47af-a1b8-d5463ec20e95" providerId="ADAL" clId="{0CCD377A-8ACA-4F93-AC4B-963306A21429}" dt="2020-10-05T16:54:38.781" v="40" actId="20577"/>
        <pc:sldMkLst>
          <pc:docMk/>
          <pc:sldMk cId="1228052069" sldId="270"/>
        </pc:sldMkLst>
        <pc:spChg chg="mod">
          <ac:chgData name="Jarlath McGuckin" userId="5f9721eb-570d-47af-a1b8-d5463ec20e95" providerId="ADAL" clId="{0CCD377A-8ACA-4F93-AC4B-963306A21429}" dt="2020-10-05T16:54:38.781" v="40" actId="20577"/>
          <ac:spMkLst>
            <pc:docMk/>
            <pc:sldMk cId="1228052069" sldId="270"/>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BF960B-880D-B348-85DD-0D0B046B085C}"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09DE6-954B-2547-937C-AF9E1971A31F}" type="slidenum">
              <a:rPr lang="en-US" smtClean="0"/>
              <a:t>‹#›</a:t>
            </a:fld>
            <a:endParaRPr lang="en-US"/>
          </a:p>
        </p:txBody>
      </p:sp>
    </p:spTree>
    <p:extLst>
      <p:ext uri="{BB962C8B-B14F-4D97-AF65-F5344CB8AC3E}">
        <p14:creationId xmlns:p14="http://schemas.microsoft.com/office/powerpoint/2010/main" val="360747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BF960B-880D-B348-85DD-0D0B046B085C}"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09DE6-954B-2547-937C-AF9E1971A31F}" type="slidenum">
              <a:rPr lang="en-US" smtClean="0"/>
              <a:t>‹#›</a:t>
            </a:fld>
            <a:endParaRPr lang="en-US"/>
          </a:p>
        </p:txBody>
      </p:sp>
    </p:spTree>
    <p:extLst>
      <p:ext uri="{BB962C8B-B14F-4D97-AF65-F5344CB8AC3E}">
        <p14:creationId xmlns:p14="http://schemas.microsoft.com/office/powerpoint/2010/main" val="990023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BF960B-880D-B348-85DD-0D0B046B085C}"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09DE6-954B-2547-937C-AF9E1971A31F}" type="slidenum">
              <a:rPr lang="en-US" smtClean="0"/>
              <a:t>‹#›</a:t>
            </a:fld>
            <a:endParaRPr lang="en-US"/>
          </a:p>
        </p:txBody>
      </p:sp>
    </p:spTree>
    <p:extLst>
      <p:ext uri="{BB962C8B-B14F-4D97-AF65-F5344CB8AC3E}">
        <p14:creationId xmlns:p14="http://schemas.microsoft.com/office/powerpoint/2010/main" val="325588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BF960B-880D-B348-85DD-0D0B046B085C}"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09DE6-954B-2547-937C-AF9E1971A31F}" type="slidenum">
              <a:rPr lang="en-US" smtClean="0"/>
              <a:t>‹#›</a:t>
            </a:fld>
            <a:endParaRPr lang="en-US"/>
          </a:p>
        </p:txBody>
      </p:sp>
    </p:spTree>
    <p:extLst>
      <p:ext uri="{BB962C8B-B14F-4D97-AF65-F5344CB8AC3E}">
        <p14:creationId xmlns:p14="http://schemas.microsoft.com/office/powerpoint/2010/main" val="123377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BF960B-880D-B348-85DD-0D0B046B085C}"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09DE6-954B-2547-937C-AF9E1971A31F}" type="slidenum">
              <a:rPr lang="en-US" smtClean="0"/>
              <a:t>‹#›</a:t>
            </a:fld>
            <a:endParaRPr lang="en-US"/>
          </a:p>
        </p:txBody>
      </p:sp>
    </p:spTree>
    <p:extLst>
      <p:ext uri="{BB962C8B-B14F-4D97-AF65-F5344CB8AC3E}">
        <p14:creationId xmlns:p14="http://schemas.microsoft.com/office/powerpoint/2010/main" val="428258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BF960B-880D-B348-85DD-0D0B046B085C}"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09DE6-954B-2547-937C-AF9E1971A31F}" type="slidenum">
              <a:rPr lang="en-US" smtClean="0"/>
              <a:t>‹#›</a:t>
            </a:fld>
            <a:endParaRPr lang="en-US"/>
          </a:p>
        </p:txBody>
      </p:sp>
    </p:spTree>
    <p:extLst>
      <p:ext uri="{BB962C8B-B14F-4D97-AF65-F5344CB8AC3E}">
        <p14:creationId xmlns:p14="http://schemas.microsoft.com/office/powerpoint/2010/main" val="116122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BF960B-880D-B348-85DD-0D0B046B085C}" type="datetimeFigureOut">
              <a:rPr lang="en-US" smtClean="0"/>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C09DE6-954B-2547-937C-AF9E1971A31F}" type="slidenum">
              <a:rPr lang="en-US" smtClean="0"/>
              <a:t>‹#›</a:t>
            </a:fld>
            <a:endParaRPr lang="en-US"/>
          </a:p>
        </p:txBody>
      </p:sp>
    </p:spTree>
    <p:extLst>
      <p:ext uri="{BB962C8B-B14F-4D97-AF65-F5344CB8AC3E}">
        <p14:creationId xmlns:p14="http://schemas.microsoft.com/office/powerpoint/2010/main" val="3690118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BF960B-880D-B348-85DD-0D0B046B085C}" type="datetimeFigureOut">
              <a:rPr lang="en-US" smtClean="0"/>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C09DE6-954B-2547-937C-AF9E1971A31F}" type="slidenum">
              <a:rPr lang="en-US" smtClean="0"/>
              <a:t>‹#›</a:t>
            </a:fld>
            <a:endParaRPr lang="en-US"/>
          </a:p>
        </p:txBody>
      </p:sp>
    </p:spTree>
    <p:extLst>
      <p:ext uri="{BB962C8B-B14F-4D97-AF65-F5344CB8AC3E}">
        <p14:creationId xmlns:p14="http://schemas.microsoft.com/office/powerpoint/2010/main" val="3613536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F960B-880D-B348-85DD-0D0B046B085C}" type="datetimeFigureOut">
              <a:rPr lang="en-US" smtClean="0"/>
              <a:t>10/5/2020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C09DE6-954B-2547-937C-AF9E1971A31F}" type="slidenum">
              <a:rPr lang="en-US" smtClean="0"/>
              <a:t>‹#›</a:t>
            </a:fld>
            <a:endParaRPr lang="en-US"/>
          </a:p>
        </p:txBody>
      </p:sp>
    </p:spTree>
    <p:extLst>
      <p:ext uri="{BB962C8B-B14F-4D97-AF65-F5344CB8AC3E}">
        <p14:creationId xmlns:p14="http://schemas.microsoft.com/office/powerpoint/2010/main" val="410783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BF960B-880D-B348-85DD-0D0B046B085C}"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09DE6-954B-2547-937C-AF9E1971A31F}" type="slidenum">
              <a:rPr lang="en-US" smtClean="0"/>
              <a:t>‹#›</a:t>
            </a:fld>
            <a:endParaRPr lang="en-US"/>
          </a:p>
        </p:txBody>
      </p:sp>
    </p:spTree>
    <p:extLst>
      <p:ext uri="{BB962C8B-B14F-4D97-AF65-F5344CB8AC3E}">
        <p14:creationId xmlns:p14="http://schemas.microsoft.com/office/powerpoint/2010/main" val="393697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BF960B-880D-B348-85DD-0D0B046B085C}"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09DE6-954B-2547-937C-AF9E1971A31F}" type="slidenum">
              <a:rPr lang="en-US" smtClean="0"/>
              <a:t>‹#›</a:t>
            </a:fld>
            <a:endParaRPr lang="en-US"/>
          </a:p>
        </p:txBody>
      </p:sp>
    </p:spTree>
    <p:extLst>
      <p:ext uri="{BB962C8B-B14F-4D97-AF65-F5344CB8AC3E}">
        <p14:creationId xmlns:p14="http://schemas.microsoft.com/office/powerpoint/2010/main" val="3913564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F960B-880D-B348-85DD-0D0B046B085C}" type="datetimeFigureOut">
              <a:rPr lang="en-US" smtClean="0"/>
              <a:t>10/5/2020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09DE6-954B-2547-937C-AF9E1971A31F}" type="slidenum">
              <a:rPr lang="en-US" smtClean="0"/>
              <a:t>‹#›</a:t>
            </a:fld>
            <a:endParaRPr lang="en-US"/>
          </a:p>
        </p:txBody>
      </p:sp>
    </p:spTree>
    <p:extLst>
      <p:ext uri="{BB962C8B-B14F-4D97-AF65-F5344CB8AC3E}">
        <p14:creationId xmlns:p14="http://schemas.microsoft.com/office/powerpoint/2010/main" val="1548989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gorby@gorby.r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Doing Research at the </a:t>
            </a:r>
            <a:r>
              <a:rPr lang="en-US" b="1" dirty="0"/>
              <a:t>State Archive of the Russian Federation (GARF) </a:t>
            </a:r>
            <a:r>
              <a:rPr lang="en-US" dirty="0"/>
              <a:t>and the </a:t>
            </a:r>
            <a:r>
              <a:rPr lang="en-US" b="1" dirty="0"/>
              <a:t>Gorbachev Foundation</a:t>
            </a:r>
          </a:p>
        </p:txBody>
      </p:sp>
      <p:sp>
        <p:nvSpPr>
          <p:cNvPr id="3" name="Subtitle 2"/>
          <p:cNvSpPr>
            <a:spLocks noGrp="1"/>
          </p:cNvSpPr>
          <p:nvPr>
            <p:ph type="subTitle" idx="1"/>
          </p:nvPr>
        </p:nvSpPr>
        <p:spPr/>
        <p:txBody>
          <a:bodyPr/>
          <a:lstStyle/>
          <a:p>
            <a:r>
              <a:rPr lang="en-US" dirty="0"/>
              <a:t>Svetlana Savranskaya, Ph. D.</a:t>
            </a:r>
          </a:p>
          <a:p>
            <a:r>
              <a:rPr lang="en-US" dirty="0"/>
              <a:t>The National Security Archive</a:t>
            </a:r>
          </a:p>
        </p:txBody>
      </p:sp>
    </p:spTree>
    <p:extLst>
      <p:ext uri="{BB962C8B-B14F-4D97-AF65-F5344CB8AC3E}">
        <p14:creationId xmlns:p14="http://schemas.microsoft.com/office/powerpoint/2010/main" val="125938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9349"/>
          </a:xfrm>
        </p:spPr>
        <p:txBody>
          <a:bodyPr>
            <a:normAutofit fontScale="90000"/>
          </a:bodyPr>
          <a:lstStyle/>
          <a:p>
            <a:r>
              <a:rPr lang="en-US" sz="1800" dirty="0"/>
              <a:t>In fond 10100 one can find numerous memos between Speaker of the Duma and various government agencies, as well as correspondence between the Speaker and the President of Russia Boris Yeltsin.  Here is a report to Speaker of the Duma Ivan </a:t>
            </a:r>
            <a:r>
              <a:rPr lang="en-US" sz="1800" dirty="0" err="1"/>
              <a:t>Rybkin</a:t>
            </a:r>
            <a:r>
              <a:rPr lang="en-US" sz="1800" dirty="0"/>
              <a:t> from the MFA</a:t>
            </a:r>
          </a:p>
        </p:txBody>
      </p:sp>
      <p:pic>
        <p:nvPicPr>
          <p:cNvPr id="4" name="Content Placeholder 3" descr="Screen Shot GARF 10100.png"/>
          <p:cNvPicPr>
            <a:picLocks noGrp="1" noChangeAspect="1"/>
          </p:cNvPicPr>
          <p:nvPr>
            <p:ph idx="1"/>
          </p:nvPr>
        </p:nvPicPr>
        <p:blipFill>
          <a:blip r:embed="rId2">
            <a:extLst>
              <a:ext uri="{28A0092B-C50C-407E-A947-70E740481C1C}">
                <a14:useLocalDpi xmlns:a14="http://schemas.microsoft.com/office/drawing/2010/main" val="0"/>
              </a:ext>
            </a:extLst>
          </a:blip>
          <a:srcRect t="11610" b="11610"/>
          <a:stretch>
            <a:fillRect/>
          </a:stretch>
        </p:blipFill>
        <p:spPr>
          <a:xfrm>
            <a:off x="153988" y="1600200"/>
            <a:ext cx="8801100" cy="5057775"/>
          </a:xfrm>
        </p:spPr>
      </p:pic>
    </p:spTree>
    <p:extLst>
      <p:ext uri="{BB962C8B-B14F-4D97-AF65-F5344CB8AC3E}">
        <p14:creationId xmlns:p14="http://schemas.microsoft.com/office/powerpoint/2010/main" val="3748532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a:t>The Gorbachev Foundation archive is a unique private repository of documents on all aspects of Soviet reforms in 1985-1991.  It contains collections of documents of Gorbachev’s meetings with foreign leaders, notes from Politburo sessions and large collections of memoranda and reports.</a:t>
            </a:r>
          </a:p>
        </p:txBody>
      </p:sp>
      <p:pic>
        <p:nvPicPr>
          <p:cNvPr id="4" name="Content Placeholder 3" descr="Screen Shot Gorby fond main.png"/>
          <p:cNvPicPr>
            <a:picLocks noGrp="1" noChangeAspect="1"/>
          </p:cNvPicPr>
          <p:nvPr>
            <p:ph idx="1"/>
          </p:nvPr>
        </p:nvPicPr>
        <p:blipFill>
          <a:blip r:embed="rId2">
            <a:extLst>
              <a:ext uri="{28A0092B-C50C-407E-A947-70E740481C1C}">
                <a14:useLocalDpi xmlns:a14="http://schemas.microsoft.com/office/drawing/2010/main" val="0"/>
              </a:ext>
            </a:extLst>
          </a:blip>
          <a:srcRect t="1091" b="1091"/>
          <a:stretch>
            <a:fillRect/>
          </a:stretch>
        </p:blipFill>
        <p:spPr/>
      </p:pic>
    </p:spTree>
    <p:extLst>
      <p:ext uri="{BB962C8B-B14F-4D97-AF65-F5344CB8AC3E}">
        <p14:creationId xmlns:p14="http://schemas.microsoft.com/office/powerpoint/2010/main" val="152539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a:t>Gorbachev Foundation Archive does not have a system of a remote electronic assess.  To visit the reading room, one needs to send a letter and specific research request a month in advance.  The collections are fully digitized and equipped with digital finding aids and a search engine only accessible on site.</a:t>
            </a:r>
            <a:br>
              <a:rPr lang="en-US" sz="1800" dirty="0"/>
            </a:br>
            <a:r>
              <a:rPr lang="en-US" sz="1800" dirty="0"/>
              <a:t>Telephone: +7 (495) 945-77-51</a:t>
            </a:r>
            <a:br>
              <a:rPr lang="en-US" sz="1800" dirty="0"/>
            </a:br>
            <a:r>
              <a:rPr lang="en-US" sz="1800" dirty="0"/>
              <a:t>email: </a:t>
            </a:r>
            <a:r>
              <a:rPr lang="en-US" sz="1800" dirty="0">
                <a:hlinkClick r:id="rId2"/>
              </a:rPr>
              <a:t>gorby@gorby.ru</a:t>
            </a:r>
            <a:r>
              <a:rPr lang="en-US" sz="1800" dirty="0"/>
              <a:t>, </a:t>
            </a:r>
            <a:r>
              <a:rPr lang="en-US" sz="1800" dirty="0" err="1"/>
              <a:t>alit@gorby.ru</a:t>
            </a:r>
            <a:r>
              <a:rPr lang="en-US" sz="1800" dirty="0"/>
              <a:t>  </a:t>
            </a:r>
          </a:p>
        </p:txBody>
      </p:sp>
      <p:pic>
        <p:nvPicPr>
          <p:cNvPr id="4" name="Content Placeholder 3" descr="Screen Shot 2020-10-01 at 11.37.43 AM.png"/>
          <p:cNvPicPr>
            <a:picLocks noGrp="1" noChangeAspect="1"/>
          </p:cNvPicPr>
          <p:nvPr>
            <p:ph idx="1"/>
          </p:nvPr>
        </p:nvPicPr>
        <p:blipFill>
          <a:blip r:embed="rId3">
            <a:extLst>
              <a:ext uri="{28A0092B-C50C-407E-A947-70E740481C1C}">
                <a14:useLocalDpi xmlns:a14="http://schemas.microsoft.com/office/drawing/2010/main" val="0"/>
              </a:ext>
            </a:extLst>
          </a:blip>
          <a:srcRect t="11868" b="11868"/>
          <a:stretch>
            <a:fillRect/>
          </a:stretch>
        </p:blipFill>
        <p:spPr>
          <a:xfrm>
            <a:off x="457200" y="1600200"/>
            <a:ext cx="8229600" cy="5257800"/>
          </a:xfrm>
        </p:spPr>
      </p:pic>
    </p:spTree>
    <p:extLst>
      <p:ext uri="{BB962C8B-B14F-4D97-AF65-F5344CB8AC3E}">
        <p14:creationId xmlns:p14="http://schemas.microsoft.com/office/powerpoint/2010/main" val="4010076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a:t>Gorbachev Foundation is an active research institute and think tank.  It holds regular seminars and workshops on political and social issues.  Announcements and reports can be found on its website.  The Foundation also has an active publication program.  Most of Gorbachev documents could be found it is publications, such as </a:t>
            </a:r>
            <a:r>
              <a:rPr lang="en-US" sz="1800" i="1" dirty="0" err="1"/>
              <a:t>Sobranie</a:t>
            </a:r>
            <a:r>
              <a:rPr lang="en-US" sz="1800" i="1" dirty="0"/>
              <a:t> </a:t>
            </a:r>
            <a:r>
              <a:rPr lang="en-US" sz="1800" i="1" dirty="0" err="1"/>
              <a:t>Sochinenii</a:t>
            </a:r>
            <a:endParaRPr lang="en-US" sz="1800" i="1" dirty="0"/>
          </a:p>
        </p:txBody>
      </p:sp>
      <p:pic>
        <p:nvPicPr>
          <p:cNvPr id="4" name="Content Placeholder 3" descr="Gorby fond Sobranie.png"/>
          <p:cNvPicPr>
            <a:picLocks noGrp="1" noChangeAspect="1"/>
          </p:cNvPicPr>
          <p:nvPr>
            <p:ph idx="1"/>
          </p:nvPr>
        </p:nvPicPr>
        <p:blipFill>
          <a:blip r:embed="rId2">
            <a:extLst>
              <a:ext uri="{28A0092B-C50C-407E-A947-70E740481C1C}">
                <a14:useLocalDpi xmlns:a14="http://schemas.microsoft.com/office/drawing/2010/main" val="0"/>
              </a:ext>
            </a:extLst>
          </a:blip>
          <a:srcRect t="4572" b="4572"/>
          <a:stretch>
            <a:fillRect/>
          </a:stretch>
        </p:blipFill>
        <p:spPr/>
      </p:pic>
    </p:spTree>
    <p:extLst>
      <p:ext uri="{BB962C8B-B14F-4D97-AF65-F5344CB8AC3E}">
        <p14:creationId xmlns:p14="http://schemas.microsoft.com/office/powerpoint/2010/main" val="1583917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For researchers interested in Gorbachev’s foreign policy and the end of the Cold War, many of the memoranda of conversation (</a:t>
            </a:r>
            <a:r>
              <a:rPr lang="en-US" sz="1800" dirty="0" err="1"/>
              <a:t>memcons</a:t>
            </a:r>
            <a:r>
              <a:rPr lang="en-US" sz="1800" dirty="0"/>
              <a:t>) of the meetings between Gorbachev and foreign leaders can be found in this book</a:t>
            </a:r>
          </a:p>
        </p:txBody>
      </p:sp>
      <p:pic>
        <p:nvPicPr>
          <p:cNvPr id="4" name="Content Placeholder 3" descr="Otvechaya na vyzov.png"/>
          <p:cNvPicPr>
            <a:picLocks noGrp="1" noChangeAspect="1"/>
          </p:cNvPicPr>
          <p:nvPr>
            <p:ph idx="1"/>
          </p:nvPr>
        </p:nvPicPr>
        <p:blipFill>
          <a:blip r:embed="rId2">
            <a:extLst>
              <a:ext uri="{28A0092B-C50C-407E-A947-70E740481C1C}">
                <a14:useLocalDpi xmlns:a14="http://schemas.microsoft.com/office/drawing/2010/main" val="0"/>
              </a:ext>
            </a:extLst>
          </a:blip>
          <a:srcRect t="11305" b="11305"/>
          <a:stretch>
            <a:fillRect/>
          </a:stretch>
        </p:blipFill>
        <p:spPr>
          <a:xfrm>
            <a:off x="457200" y="1417638"/>
            <a:ext cx="8229600" cy="5313362"/>
          </a:xfrm>
        </p:spPr>
      </p:pic>
    </p:spTree>
    <p:extLst>
      <p:ext uri="{BB962C8B-B14F-4D97-AF65-F5344CB8AC3E}">
        <p14:creationId xmlns:p14="http://schemas.microsoft.com/office/powerpoint/2010/main" val="3646773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4237"/>
          </a:xfrm>
        </p:spPr>
        <p:txBody>
          <a:bodyPr>
            <a:normAutofit/>
          </a:bodyPr>
          <a:lstStyle/>
          <a:p>
            <a:r>
              <a:rPr lang="en-US" sz="1800"/>
              <a:t>For </a:t>
            </a:r>
            <a:r>
              <a:rPr lang="en-US" sz="1800" dirty="0"/>
              <a:t>example this record of telephone conversation between Mikhail Gorbachev and Fidel Castro on April 5, 1988</a:t>
            </a:r>
          </a:p>
        </p:txBody>
      </p:sp>
      <p:pic>
        <p:nvPicPr>
          <p:cNvPr id="5" name="Content Placeholder 4" descr="Screen Shot 2020-08-11 at 1.22.15 PM.png"/>
          <p:cNvPicPr>
            <a:picLocks noGrp="1" noChangeAspect="1"/>
          </p:cNvPicPr>
          <p:nvPr>
            <p:ph idx="1"/>
          </p:nvPr>
        </p:nvPicPr>
        <p:blipFill>
          <a:blip r:embed="rId2">
            <a:extLst>
              <a:ext uri="{28A0092B-C50C-407E-A947-70E740481C1C}">
                <a14:useLocalDpi xmlns:a14="http://schemas.microsoft.com/office/drawing/2010/main" val="0"/>
              </a:ext>
            </a:extLst>
          </a:blip>
          <a:srcRect t="2306" b="2306"/>
          <a:stretch>
            <a:fillRect/>
          </a:stretch>
        </p:blipFill>
        <p:spPr>
          <a:xfrm>
            <a:off x="457200" y="1270000"/>
            <a:ext cx="8229600" cy="5588000"/>
          </a:xfrm>
        </p:spPr>
      </p:pic>
    </p:spTree>
    <p:extLst>
      <p:ext uri="{BB962C8B-B14F-4D97-AF65-F5344CB8AC3E}">
        <p14:creationId xmlns:p14="http://schemas.microsoft.com/office/powerpoint/2010/main" val="1228052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While official records of the Politburo still remain classified in the Presidential Archive of the Russian Federation, the Gorbachev Foundation published notes of Gorbachev’s advisers from the Politburo sessions that are invaluable for researchers</a:t>
            </a:r>
          </a:p>
        </p:txBody>
      </p:sp>
      <p:pic>
        <p:nvPicPr>
          <p:cNvPr id="4" name="Content Placeholder 3" descr="Screen Shot 2020-08-09 at 2.51.27 PM.png"/>
          <p:cNvPicPr>
            <a:picLocks noGrp="1" noChangeAspect="1"/>
          </p:cNvPicPr>
          <p:nvPr>
            <p:ph idx="1"/>
          </p:nvPr>
        </p:nvPicPr>
        <p:blipFill>
          <a:blip r:embed="rId2">
            <a:extLst>
              <a:ext uri="{28A0092B-C50C-407E-A947-70E740481C1C}">
                <a14:useLocalDpi xmlns:a14="http://schemas.microsoft.com/office/drawing/2010/main" val="0"/>
              </a:ext>
            </a:extLst>
          </a:blip>
          <a:srcRect t="6177" b="6177"/>
          <a:stretch>
            <a:fillRect/>
          </a:stretch>
        </p:blipFill>
        <p:spPr>
          <a:xfrm>
            <a:off x="457200" y="1539875"/>
            <a:ext cx="8229600" cy="5300663"/>
          </a:xfrm>
        </p:spPr>
      </p:pic>
    </p:spTree>
    <p:extLst>
      <p:ext uri="{BB962C8B-B14F-4D97-AF65-F5344CB8AC3E}">
        <p14:creationId xmlns:p14="http://schemas.microsoft.com/office/powerpoint/2010/main" val="2907486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525"/>
            <a:ext cx="8229600" cy="1575351"/>
          </a:xfrm>
        </p:spPr>
        <p:txBody>
          <a:bodyPr>
            <a:normAutofit fontScale="90000"/>
          </a:bodyPr>
          <a:lstStyle/>
          <a:p>
            <a:r>
              <a:rPr lang="en-US" sz="2000" dirty="0"/>
              <a:t>GARF is the largest archival repository in Russia open to Russian and international Researchers.  To obtain the researcher pass and request materials, send a letter with your information to </a:t>
            </a:r>
            <a:r>
              <a:rPr lang="en-US" sz="2000" dirty="0" err="1"/>
              <a:t>garf@statearchive.ru</a:t>
            </a:r>
            <a:r>
              <a:rPr lang="en-US" sz="2000" dirty="0"/>
              <a:t> three weeks in advance of your visit.  </a:t>
            </a:r>
            <a:br>
              <a:rPr lang="en-US" sz="2000" dirty="0"/>
            </a:br>
            <a:r>
              <a:rPr lang="en-US" sz="2000" dirty="0"/>
              <a:t>Main site of the archive: </a:t>
            </a:r>
            <a:r>
              <a:rPr lang="en-US" sz="2000" dirty="0" err="1"/>
              <a:t>www.statearchive.ru</a:t>
            </a:r>
            <a:br>
              <a:rPr lang="en-US" sz="2000" dirty="0"/>
            </a:br>
            <a:r>
              <a:rPr lang="en-US" sz="2000" dirty="0"/>
              <a:t>Telephone: +7 (495) 580-88-61</a:t>
            </a:r>
            <a:endParaRPr lang="en-US" dirty="0"/>
          </a:p>
        </p:txBody>
      </p:sp>
      <p:pic>
        <p:nvPicPr>
          <p:cNvPr id="4" name="Content Placeholder 3" descr="Screen Shot 2020-08-09 at 1.13.35 PM.png"/>
          <p:cNvPicPr>
            <a:picLocks noGrp="1" noChangeAspect="1"/>
          </p:cNvPicPr>
          <p:nvPr>
            <p:ph idx="1"/>
          </p:nvPr>
        </p:nvPicPr>
        <p:blipFill>
          <a:blip r:embed="rId2">
            <a:extLst>
              <a:ext uri="{28A0092B-C50C-407E-A947-70E740481C1C}">
                <a14:useLocalDpi xmlns:a14="http://schemas.microsoft.com/office/drawing/2010/main" val="0"/>
              </a:ext>
            </a:extLst>
          </a:blip>
          <a:srcRect t="5166" b="5166"/>
          <a:stretch>
            <a:fillRect/>
          </a:stretch>
        </p:blipFill>
        <p:spPr>
          <a:xfrm>
            <a:off x="457200" y="2089750"/>
            <a:ext cx="8229600" cy="4768249"/>
          </a:xfrm>
        </p:spPr>
      </p:pic>
    </p:spTree>
    <p:extLst>
      <p:ext uri="{BB962C8B-B14F-4D97-AF65-F5344CB8AC3E}">
        <p14:creationId xmlns:p14="http://schemas.microsoft.com/office/powerpoint/2010/main" val="204260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a:t>GARF collections contain numerous </a:t>
            </a:r>
            <a:r>
              <a:rPr lang="en-US" sz="1800" dirty="0" err="1"/>
              <a:t>fonds</a:t>
            </a:r>
            <a:r>
              <a:rPr lang="en-US" sz="1800" dirty="0"/>
              <a:t> of documents of Soviet legislative, state, and judicial organs, as well as documents from Russian state institutions after the dissolution of the USSR.</a:t>
            </a:r>
            <a:br>
              <a:rPr lang="en-US" sz="1800" dirty="0"/>
            </a:br>
            <a:r>
              <a:rPr lang="en-US" sz="1800" dirty="0"/>
              <a:t>Fond 10026—Supreme Soviet of the Russian Federation 1990-1993</a:t>
            </a:r>
            <a:br>
              <a:rPr lang="en-US" sz="1800" dirty="0"/>
            </a:br>
            <a:r>
              <a:rPr lang="en-US" sz="1800" dirty="0"/>
              <a:t>Fond 10100—State Duma of the Russian Federation 1994-</a:t>
            </a:r>
          </a:p>
        </p:txBody>
      </p:sp>
      <p:pic>
        <p:nvPicPr>
          <p:cNvPr id="9" name="Content Placeholder 8" descr="Screen Shot GARF fonds at 1.15.20 PM.png"/>
          <p:cNvPicPr>
            <a:picLocks noGrp="1" noChangeAspect="1"/>
          </p:cNvPicPr>
          <p:nvPr>
            <p:ph idx="1"/>
          </p:nvPr>
        </p:nvPicPr>
        <p:blipFill>
          <a:blip r:embed="rId2">
            <a:extLst>
              <a:ext uri="{28A0092B-C50C-407E-A947-70E740481C1C}">
                <a14:useLocalDpi xmlns:a14="http://schemas.microsoft.com/office/drawing/2010/main" val="0"/>
              </a:ext>
            </a:extLst>
          </a:blip>
          <a:srcRect l="1207" r="1207"/>
          <a:stretch>
            <a:fillRect/>
          </a:stretch>
        </p:blipFill>
        <p:spPr>
          <a:xfrm>
            <a:off x="457200" y="1600200"/>
            <a:ext cx="8229600" cy="5257800"/>
          </a:xfrm>
        </p:spPr>
      </p:pic>
    </p:spTree>
    <p:extLst>
      <p:ext uri="{BB962C8B-B14F-4D97-AF65-F5344CB8AC3E}">
        <p14:creationId xmlns:p14="http://schemas.microsoft.com/office/powerpoint/2010/main" val="1095500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GARF has an extensive and user-friendly system of electronic finding aids that allows a researcher to prepare for his or her visit remotely.  Take time to familiarize yourself with the collections and the search engine.</a:t>
            </a:r>
          </a:p>
        </p:txBody>
      </p:sp>
      <p:pic>
        <p:nvPicPr>
          <p:cNvPr id="5" name="Content Placeholder 4" descr="Screen Shot GARF opisi at 1.19.01 PM.png"/>
          <p:cNvPicPr>
            <a:picLocks noGrp="1" noChangeAspect="1"/>
          </p:cNvPicPr>
          <p:nvPr>
            <p:ph idx="1"/>
          </p:nvPr>
        </p:nvPicPr>
        <p:blipFill>
          <a:blip r:embed="rId2">
            <a:extLst>
              <a:ext uri="{28A0092B-C50C-407E-A947-70E740481C1C}">
                <a14:useLocalDpi xmlns:a14="http://schemas.microsoft.com/office/drawing/2010/main" val="0"/>
              </a:ext>
            </a:extLst>
          </a:blip>
          <a:srcRect l="1461" r="1461"/>
          <a:stretch>
            <a:fillRect/>
          </a:stretch>
        </p:blipFill>
        <p:spPr>
          <a:xfrm>
            <a:off x="158750" y="1600200"/>
            <a:ext cx="8985250" cy="5257800"/>
          </a:xfrm>
        </p:spPr>
      </p:pic>
    </p:spTree>
    <p:extLst>
      <p:ext uri="{BB962C8B-B14F-4D97-AF65-F5344CB8AC3E}">
        <p14:creationId xmlns:p14="http://schemas.microsoft.com/office/powerpoint/2010/main" val="3912475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One can see which new collections and folders were added to GARF since the last visit.  Also, if you used an electronic request system, your previous requests and the list of the documents you have already seen, will be saved in your “notebook”</a:t>
            </a:r>
          </a:p>
        </p:txBody>
      </p:sp>
      <p:pic>
        <p:nvPicPr>
          <p:cNvPr id="4" name="Content Placeholder 3" descr="Screen Shot GARF new at 1.17.17 PM.png"/>
          <p:cNvPicPr>
            <a:picLocks noGrp="1" noChangeAspect="1"/>
          </p:cNvPicPr>
          <p:nvPr>
            <p:ph idx="1"/>
          </p:nvPr>
        </p:nvPicPr>
        <p:blipFill>
          <a:blip r:embed="rId2">
            <a:extLst>
              <a:ext uri="{28A0092B-C50C-407E-A947-70E740481C1C}">
                <a14:useLocalDpi xmlns:a14="http://schemas.microsoft.com/office/drawing/2010/main" val="0"/>
              </a:ext>
            </a:extLst>
          </a:blip>
          <a:srcRect t="3331" b="3331"/>
          <a:stretch>
            <a:fillRect/>
          </a:stretch>
        </p:blipFill>
        <p:spPr>
          <a:xfrm>
            <a:off x="111125" y="1600200"/>
            <a:ext cx="8905875" cy="5146675"/>
          </a:xfrm>
        </p:spPr>
      </p:pic>
    </p:spTree>
    <p:extLst>
      <p:ext uri="{BB962C8B-B14F-4D97-AF65-F5344CB8AC3E}">
        <p14:creationId xmlns:p14="http://schemas.microsoft.com/office/powerpoint/2010/main" val="26237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a:t>GARF search function allows a researcher to search for terms, names, dates down to individual file names.  You can also scroll down a particular list of files in a folder to get a better understanding of files for a particular government agency, such as a Duma committee.  You can save results of your search and selected files in your notebook for future research</a:t>
            </a:r>
          </a:p>
        </p:txBody>
      </p:sp>
      <p:pic>
        <p:nvPicPr>
          <p:cNvPr id="4" name="Content Placeholder 3" descr="Screen Shot GARF poisk at 1.27.14 PM.png"/>
          <p:cNvPicPr>
            <a:picLocks noGrp="1" noChangeAspect="1"/>
          </p:cNvPicPr>
          <p:nvPr>
            <p:ph idx="1"/>
          </p:nvPr>
        </p:nvPicPr>
        <p:blipFill>
          <a:blip r:embed="rId2">
            <a:extLst>
              <a:ext uri="{28A0092B-C50C-407E-A947-70E740481C1C}">
                <a14:useLocalDpi xmlns:a14="http://schemas.microsoft.com/office/drawing/2010/main" val="0"/>
              </a:ext>
            </a:extLst>
          </a:blip>
          <a:srcRect t="16758" b="16758"/>
          <a:stretch>
            <a:fillRect/>
          </a:stretch>
        </p:blipFill>
        <p:spPr>
          <a:xfrm>
            <a:off x="0" y="1417638"/>
            <a:ext cx="9144000" cy="5257800"/>
          </a:xfrm>
        </p:spPr>
      </p:pic>
    </p:spTree>
    <p:extLst>
      <p:ext uri="{BB962C8B-B14F-4D97-AF65-F5344CB8AC3E}">
        <p14:creationId xmlns:p14="http://schemas.microsoft.com/office/powerpoint/2010/main" val="3291951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6128"/>
          </a:xfrm>
        </p:spPr>
        <p:txBody>
          <a:bodyPr>
            <a:normAutofit/>
          </a:bodyPr>
          <a:lstStyle/>
          <a:p>
            <a:r>
              <a:rPr lang="en-US" sz="1800" dirty="0"/>
              <a:t>Here is an example of my search for Deputy Prime Minister </a:t>
            </a:r>
            <a:r>
              <a:rPr lang="en-US" sz="1800" dirty="0" err="1"/>
              <a:t>Anastas</a:t>
            </a:r>
            <a:r>
              <a:rPr lang="en-US" sz="1800" dirty="0"/>
              <a:t> Mikoyan Materials</a:t>
            </a:r>
          </a:p>
        </p:txBody>
      </p:sp>
      <p:pic>
        <p:nvPicPr>
          <p:cNvPr id="4" name="Content Placeholder 3" descr="Screen Shot 2020-08-11 at 1.46.37 PM.png"/>
          <p:cNvPicPr>
            <a:picLocks noGrp="1" noChangeAspect="1"/>
          </p:cNvPicPr>
          <p:nvPr>
            <p:ph idx="1"/>
          </p:nvPr>
        </p:nvPicPr>
        <p:blipFill>
          <a:blip r:embed="rId2">
            <a:extLst>
              <a:ext uri="{28A0092B-C50C-407E-A947-70E740481C1C}">
                <a14:useLocalDpi xmlns:a14="http://schemas.microsoft.com/office/drawing/2010/main" val="0"/>
              </a:ext>
            </a:extLst>
          </a:blip>
          <a:srcRect t="10690" b="10690"/>
          <a:stretch>
            <a:fillRect/>
          </a:stretch>
        </p:blipFill>
        <p:spPr>
          <a:xfrm>
            <a:off x="325438" y="841375"/>
            <a:ext cx="8361362" cy="6016625"/>
          </a:xfrm>
        </p:spPr>
      </p:pic>
    </p:spTree>
    <p:extLst>
      <p:ext uri="{BB962C8B-B14F-4D97-AF65-F5344CB8AC3E}">
        <p14:creationId xmlns:p14="http://schemas.microsoft.com/office/powerpoint/2010/main" val="3755126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2188"/>
          </a:xfrm>
        </p:spPr>
        <p:txBody>
          <a:bodyPr>
            <a:normAutofit/>
          </a:bodyPr>
          <a:lstStyle/>
          <a:p>
            <a:r>
              <a:rPr lang="en-US" sz="1800" dirty="0"/>
              <a:t>After your search in the electronic system, you can send a request by email and see a document like this:  Conversation between </a:t>
            </a:r>
            <a:r>
              <a:rPr lang="en-US" sz="1800" dirty="0" err="1"/>
              <a:t>Anastas</a:t>
            </a:r>
            <a:r>
              <a:rPr lang="en-US" sz="1800" dirty="0"/>
              <a:t> Mikoyan and Ernest Hemingway</a:t>
            </a:r>
          </a:p>
        </p:txBody>
      </p:sp>
      <p:pic>
        <p:nvPicPr>
          <p:cNvPr id="6" name="Content Placeholder 5" descr="Screen Shot 2020-08-10 at 3.46.26 PM.png"/>
          <p:cNvPicPr>
            <a:picLocks noGrp="1" noChangeAspect="1"/>
          </p:cNvPicPr>
          <p:nvPr>
            <p:ph idx="1"/>
          </p:nvPr>
        </p:nvPicPr>
        <p:blipFill>
          <a:blip r:embed="rId2">
            <a:extLst>
              <a:ext uri="{28A0092B-C50C-407E-A947-70E740481C1C}">
                <a14:useLocalDpi xmlns:a14="http://schemas.microsoft.com/office/drawing/2010/main" val="0"/>
              </a:ext>
            </a:extLst>
          </a:blip>
          <a:srcRect l="1508" r="1508"/>
          <a:stretch>
            <a:fillRect/>
          </a:stretch>
        </p:blipFill>
        <p:spPr>
          <a:xfrm>
            <a:off x="2386013" y="1417638"/>
            <a:ext cx="4170362" cy="6188075"/>
          </a:xfrm>
        </p:spPr>
      </p:pic>
    </p:spTree>
    <p:extLst>
      <p:ext uri="{BB962C8B-B14F-4D97-AF65-F5344CB8AC3E}">
        <p14:creationId xmlns:p14="http://schemas.microsoft.com/office/powerpoint/2010/main" val="1890750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3672"/>
          </a:xfrm>
        </p:spPr>
        <p:txBody>
          <a:bodyPr>
            <a:normAutofit/>
          </a:bodyPr>
          <a:lstStyle/>
          <a:p>
            <a:r>
              <a:rPr lang="en-US" sz="1800" dirty="0"/>
              <a:t>Here is an example of amazing material one can find in fond 10026:  Transcript of Defense Minister </a:t>
            </a:r>
            <a:r>
              <a:rPr lang="en-US" sz="1800" dirty="0" err="1"/>
              <a:t>Pavel</a:t>
            </a:r>
            <a:r>
              <a:rPr lang="en-US" sz="1800" dirty="0"/>
              <a:t> </a:t>
            </a:r>
            <a:r>
              <a:rPr lang="en-US" sz="1800" dirty="0" err="1"/>
              <a:t>Grachev</a:t>
            </a:r>
            <a:r>
              <a:rPr lang="en-US" sz="1800" dirty="0"/>
              <a:t> meeting with Duma deputies on March 9, 1993</a:t>
            </a:r>
          </a:p>
        </p:txBody>
      </p:sp>
      <p:pic>
        <p:nvPicPr>
          <p:cNvPr id="6" name="Content Placeholder 5" descr="Screen Shot GARF 10026.png"/>
          <p:cNvPicPr>
            <a:picLocks noGrp="1" noChangeAspect="1"/>
          </p:cNvPicPr>
          <p:nvPr>
            <p:ph idx="1"/>
          </p:nvPr>
        </p:nvPicPr>
        <p:blipFill>
          <a:blip r:embed="rId2">
            <a:extLst>
              <a:ext uri="{28A0092B-C50C-407E-A947-70E740481C1C}">
                <a14:useLocalDpi xmlns:a14="http://schemas.microsoft.com/office/drawing/2010/main" val="0"/>
              </a:ext>
            </a:extLst>
          </a:blip>
          <a:srcRect t="5939" b="5939"/>
          <a:stretch>
            <a:fillRect/>
          </a:stretch>
        </p:blipFill>
        <p:spPr>
          <a:xfrm>
            <a:off x="1493248" y="1292284"/>
            <a:ext cx="6522210" cy="5565716"/>
          </a:xfrm>
        </p:spPr>
      </p:pic>
    </p:spTree>
    <p:extLst>
      <p:ext uri="{BB962C8B-B14F-4D97-AF65-F5344CB8AC3E}">
        <p14:creationId xmlns:p14="http://schemas.microsoft.com/office/powerpoint/2010/main" val="1147595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TotalTime>
  <Words>690</Words>
  <Application>Microsoft Office PowerPoint</Application>
  <PresentationFormat>On-screen Show (4:3)</PresentationFormat>
  <Paragraphs>18</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Doing Research at the State Archive of the Russian Federation (GARF) and the Gorbachev Foundation</vt:lpstr>
      <vt:lpstr>GARF is the largest archival repository in Russia open to Russian and international Researchers.  To obtain the researcher pass and request materials, send a letter with your information to garf@statearchive.ru three weeks in advance of your visit.   Main site of the archive: www.statearchive.ru Telephone: +7 (495) 580-88-61</vt:lpstr>
      <vt:lpstr>GARF collections contain numerous fonds of documents of Soviet legislative, state, and judicial organs, as well as documents from Russian state institutions after the dissolution of the USSR. Fond 10026—Supreme Soviet of the Russian Federation 1990-1993 Fond 10100—State Duma of the Russian Federation 1994-</vt:lpstr>
      <vt:lpstr>GARF has an extensive and user-friendly system of electronic finding aids that allows a researcher to prepare for his or her visit remotely.  Take time to familiarize yourself with the collections and the search engine.</vt:lpstr>
      <vt:lpstr>One can see which new collections and folders were added to GARF since the last visit.  Also, if you used an electronic request system, your previous requests and the list of the documents you have already seen, will be saved in your “notebook”</vt:lpstr>
      <vt:lpstr>GARF search function allows a researcher to search for terms, names, dates down to individual file names.  You can also scroll down a particular list of files in a folder to get a better understanding of files for a particular government agency, such as a Duma committee.  You can save results of your search and selected files in your notebook for future research</vt:lpstr>
      <vt:lpstr>Here is an example of my search for Deputy Prime Minister Anastas Mikoyan Materials</vt:lpstr>
      <vt:lpstr>After your search in the electronic system, you can send a request by email and see a document like this:  Conversation between Anastas Mikoyan and Ernest Hemingway</vt:lpstr>
      <vt:lpstr>Here is an example of amazing material one can find in fond 10026:  Transcript of Defense Minister Pavel Grachev meeting with Duma deputies on March 9, 1993</vt:lpstr>
      <vt:lpstr>In fond 10100 one can find numerous memos between Speaker of the Duma and various government agencies, as well as correspondence between the Speaker and the President of Russia Boris Yeltsin.  Here is a report to Speaker of the Duma Ivan Rybkin from the MFA</vt:lpstr>
      <vt:lpstr>The Gorbachev Foundation archive is a unique private repository of documents on all aspects of Soviet reforms in 1985-1991.  It contains collections of documents of Gorbachev’s meetings with foreign leaders, notes from Politburo sessions and large collections of memoranda and reports.</vt:lpstr>
      <vt:lpstr>Gorbachev Foundation Archive does not have a system of a remote electronic assess.  To visit the reading room, one needs to send a letter and specific research request a month in advance.  The collections are fully digitized and equipped with digital finding aids and a search engine only accessible on site. Telephone: +7 (495) 945-77-51 email: gorby@gorby.ru, alit@gorby.ru  </vt:lpstr>
      <vt:lpstr>Gorbachev Foundation is an active research institute and think tank.  It holds regular seminars and workshops on political and social issues.  Announcements and reports can be found on its website.  The Foundation also has an active publication program.  Most of Gorbachev documents could be found it is publications, such as Sobranie Sochinenii</vt:lpstr>
      <vt:lpstr>For researchers interested in Gorbachev’s foreign policy and the end of the Cold War, many of the memoranda of conversation (memcons) of the meetings between Gorbachev and foreign leaders can be found in this book</vt:lpstr>
      <vt:lpstr>For example this record of telephone conversation between Mikhail Gorbachev and Fidel Castro on April 5, 1988</vt:lpstr>
      <vt:lpstr>While official records of the Politburo still remain classified in the Presidential Archive of the Russian Federation, the Gorbachev Foundation published notes of Gorbachev’s advisers from the Politburo sessions that are invaluable for researchers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Research at the State Archive of the Russian Federation (GARF) and the Gorbachev Foundation</dc:title>
  <dc:creator>Svetlana Savranskaya</dc:creator>
  <cp:lastModifiedBy>Jarlath McGuckin</cp:lastModifiedBy>
  <cp:revision>11</cp:revision>
  <dcterms:created xsi:type="dcterms:W3CDTF">2020-10-01T14:18:48Z</dcterms:created>
  <dcterms:modified xsi:type="dcterms:W3CDTF">2020-10-05T16:54:45Z</dcterms:modified>
</cp:coreProperties>
</file>