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57" r:id="rId3"/>
    <p:sldId id="265" r:id="rId4"/>
    <p:sldId id="266" r:id="rId5"/>
    <p:sldId id="258" r:id="rId6"/>
    <p:sldId id="259" r:id="rId7"/>
    <p:sldId id="267" r:id="rId8"/>
    <p:sldId id="281" r:id="rId9"/>
    <p:sldId id="283" r:id="rId10"/>
    <p:sldId id="284" r:id="rId11"/>
    <p:sldId id="285" r:id="rId12"/>
    <p:sldId id="286" r:id="rId13"/>
    <p:sldId id="260" r:id="rId14"/>
    <p:sldId id="278" r:id="rId15"/>
    <p:sldId id="263" r:id="rId16"/>
    <p:sldId id="270" r:id="rId17"/>
    <p:sldId id="264" r:id="rId18"/>
    <p:sldId id="279" r:id="rId19"/>
    <p:sldId id="280" r:id="rId20"/>
    <p:sldId id="275" r:id="rId21"/>
    <p:sldId id="274" r:id="rId22"/>
    <p:sldId id="273" r:id="rId23"/>
    <p:sldId id="262" r:id="rId24"/>
    <p:sldId id="271" r:id="rId25"/>
    <p:sldId id="272" r:id="rId26"/>
    <p:sldId id="276" r:id="rId27"/>
    <p:sldId id="291" r:id="rId28"/>
    <p:sldId id="292" r:id="rId29"/>
    <p:sldId id="287" r:id="rId30"/>
    <p:sldId id="289" r:id="rId31"/>
    <p:sldId id="290" r:id="rId32"/>
    <p:sldId id="288" r:id="rId33"/>
    <p:sldId id="26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64" autoAdjust="0"/>
    <p:restoredTop sz="94667"/>
  </p:normalViewPr>
  <p:slideViewPr>
    <p:cSldViewPr snapToGrid="0">
      <p:cViewPr>
        <p:scale>
          <a:sx n="62" d="100"/>
          <a:sy n="62" d="100"/>
        </p:scale>
        <p:origin x="72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CC979E-0B90-4938-8FE7-2CAFF913DB59}" type="datetimeFigureOut">
              <a:rPr lang="en-US" smtClean="0"/>
              <a:t>8/10/2020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8ACB37-4AAA-4B1F-931F-8F17FFF2C68F}" type="slidenum">
              <a:rPr lang="en-US" smtClean="0"/>
              <a:t>‹#›</a:t>
            </a:fld>
            <a:endParaRPr lang="en-US"/>
          </a:p>
        </p:txBody>
      </p:sp>
    </p:spTree>
    <p:extLst>
      <p:ext uri="{BB962C8B-B14F-4D97-AF65-F5344CB8AC3E}">
        <p14:creationId xmlns:p14="http://schemas.microsoft.com/office/powerpoint/2010/main" val="2057442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66FC9B-18FE-44B8-A166-34A5096A033D}" type="slidenum">
              <a:rPr lang="en-US" smtClean="0"/>
              <a:t>12</a:t>
            </a:fld>
            <a:endParaRPr lang="en-US"/>
          </a:p>
        </p:txBody>
      </p:sp>
    </p:spTree>
    <p:extLst>
      <p:ext uri="{BB962C8B-B14F-4D97-AF65-F5344CB8AC3E}">
        <p14:creationId xmlns:p14="http://schemas.microsoft.com/office/powerpoint/2010/main" val="679741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8ACB37-4AAA-4B1F-931F-8F17FFF2C68F}" type="slidenum">
              <a:rPr lang="en-US" smtClean="0"/>
              <a:t>30</a:t>
            </a:fld>
            <a:endParaRPr lang="en-US"/>
          </a:p>
        </p:txBody>
      </p:sp>
    </p:spTree>
    <p:extLst>
      <p:ext uri="{BB962C8B-B14F-4D97-AF65-F5344CB8AC3E}">
        <p14:creationId xmlns:p14="http://schemas.microsoft.com/office/powerpoint/2010/main" val="1182303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8ACB37-4AAA-4B1F-931F-8F17FFF2C68F}" type="slidenum">
              <a:rPr lang="en-US" smtClean="0"/>
              <a:t>31</a:t>
            </a:fld>
            <a:endParaRPr lang="en-US"/>
          </a:p>
        </p:txBody>
      </p:sp>
    </p:spTree>
    <p:extLst>
      <p:ext uri="{BB962C8B-B14F-4D97-AF65-F5344CB8AC3E}">
        <p14:creationId xmlns:p14="http://schemas.microsoft.com/office/powerpoint/2010/main" val="438952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A527857-991D-4751-B626-0131676FB4A3}" type="datetimeFigureOut">
              <a:rPr lang="en-US" smtClean="0"/>
              <a:t>8/10/2020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D0B67D-3BC6-4CB0-BCC0-65AC88F2FB20}" type="slidenum">
              <a:rPr lang="en-US" smtClean="0"/>
              <a:t>‹#›</a:t>
            </a:fld>
            <a:endParaRPr lang="en-US"/>
          </a:p>
        </p:txBody>
      </p:sp>
    </p:spTree>
    <p:extLst>
      <p:ext uri="{BB962C8B-B14F-4D97-AF65-F5344CB8AC3E}">
        <p14:creationId xmlns:p14="http://schemas.microsoft.com/office/powerpoint/2010/main" val="2179593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527857-991D-4751-B626-0131676FB4A3}" type="datetimeFigureOut">
              <a:rPr lang="en-US" smtClean="0"/>
              <a:t>8/10/2020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D0B67D-3BC6-4CB0-BCC0-65AC88F2FB20}" type="slidenum">
              <a:rPr lang="en-US" smtClean="0"/>
              <a:t>‹#›</a:t>
            </a:fld>
            <a:endParaRPr lang="en-US"/>
          </a:p>
        </p:txBody>
      </p:sp>
    </p:spTree>
    <p:extLst>
      <p:ext uri="{BB962C8B-B14F-4D97-AF65-F5344CB8AC3E}">
        <p14:creationId xmlns:p14="http://schemas.microsoft.com/office/powerpoint/2010/main" val="3592141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527857-991D-4751-B626-0131676FB4A3}" type="datetimeFigureOut">
              <a:rPr lang="en-US" smtClean="0"/>
              <a:t>8/10/2020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D0B67D-3BC6-4CB0-BCC0-65AC88F2FB20}" type="slidenum">
              <a:rPr lang="en-US" smtClean="0"/>
              <a:t>‹#›</a:t>
            </a:fld>
            <a:endParaRPr lang="en-US"/>
          </a:p>
        </p:txBody>
      </p:sp>
    </p:spTree>
    <p:extLst>
      <p:ext uri="{BB962C8B-B14F-4D97-AF65-F5344CB8AC3E}">
        <p14:creationId xmlns:p14="http://schemas.microsoft.com/office/powerpoint/2010/main" val="2069528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527857-991D-4751-B626-0131676FB4A3}" type="datetimeFigureOut">
              <a:rPr lang="en-US" smtClean="0"/>
              <a:t>8/10/2020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D0B67D-3BC6-4CB0-BCC0-65AC88F2FB20}" type="slidenum">
              <a:rPr lang="en-US" smtClean="0"/>
              <a:t>‹#›</a:t>
            </a:fld>
            <a:endParaRPr lang="en-US"/>
          </a:p>
        </p:txBody>
      </p:sp>
    </p:spTree>
    <p:extLst>
      <p:ext uri="{BB962C8B-B14F-4D97-AF65-F5344CB8AC3E}">
        <p14:creationId xmlns:p14="http://schemas.microsoft.com/office/powerpoint/2010/main" val="3230151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527857-991D-4751-B626-0131676FB4A3}" type="datetimeFigureOut">
              <a:rPr lang="en-US" smtClean="0"/>
              <a:t>8/10/2020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D0B67D-3BC6-4CB0-BCC0-65AC88F2FB20}" type="slidenum">
              <a:rPr lang="en-US" smtClean="0"/>
              <a:t>‹#›</a:t>
            </a:fld>
            <a:endParaRPr lang="en-US"/>
          </a:p>
        </p:txBody>
      </p:sp>
    </p:spTree>
    <p:extLst>
      <p:ext uri="{BB962C8B-B14F-4D97-AF65-F5344CB8AC3E}">
        <p14:creationId xmlns:p14="http://schemas.microsoft.com/office/powerpoint/2010/main" val="2047026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A527857-991D-4751-B626-0131676FB4A3}" type="datetimeFigureOut">
              <a:rPr lang="en-US" smtClean="0"/>
              <a:t>8/10/2020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D0B67D-3BC6-4CB0-BCC0-65AC88F2FB20}" type="slidenum">
              <a:rPr lang="en-US" smtClean="0"/>
              <a:t>‹#›</a:t>
            </a:fld>
            <a:endParaRPr lang="en-US"/>
          </a:p>
        </p:txBody>
      </p:sp>
    </p:spTree>
    <p:extLst>
      <p:ext uri="{BB962C8B-B14F-4D97-AF65-F5344CB8AC3E}">
        <p14:creationId xmlns:p14="http://schemas.microsoft.com/office/powerpoint/2010/main" val="41875607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A527857-991D-4751-B626-0131676FB4A3}" type="datetimeFigureOut">
              <a:rPr lang="en-US" smtClean="0"/>
              <a:t>8/10/2020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D0B67D-3BC6-4CB0-BCC0-65AC88F2FB20}" type="slidenum">
              <a:rPr lang="en-US" smtClean="0"/>
              <a:t>‹#›</a:t>
            </a:fld>
            <a:endParaRPr lang="en-US"/>
          </a:p>
        </p:txBody>
      </p:sp>
    </p:spTree>
    <p:extLst>
      <p:ext uri="{BB962C8B-B14F-4D97-AF65-F5344CB8AC3E}">
        <p14:creationId xmlns:p14="http://schemas.microsoft.com/office/powerpoint/2010/main" val="1547258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A527857-991D-4751-B626-0131676FB4A3}" type="datetimeFigureOut">
              <a:rPr lang="en-US" smtClean="0"/>
              <a:t>8/10/2020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D0B67D-3BC6-4CB0-BCC0-65AC88F2FB20}" type="slidenum">
              <a:rPr lang="en-US" smtClean="0"/>
              <a:t>‹#›</a:t>
            </a:fld>
            <a:endParaRPr lang="en-US"/>
          </a:p>
        </p:txBody>
      </p:sp>
    </p:spTree>
    <p:extLst>
      <p:ext uri="{BB962C8B-B14F-4D97-AF65-F5344CB8AC3E}">
        <p14:creationId xmlns:p14="http://schemas.microsoft.com/office/powerpoint/2010/main" val="1093192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527857-991D-4751-B626-0131676FB4A3}" type="datetimeFigureOut">
              <a:rPr lang="en-US" smtClean="0"/>
              <a:t>8/10/2020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D0B67D-3BC6-4CB0-BCC0-65AC88F2FB20}" type="slidenum">
              <a:rPr lang="en-US" smtClean="0"/>
              <a:t>‹#›</a:t>
            </a:fld>
            <a:endParaRPr lang="en-US"/>
          </a:p>
        </p:txBody>
      </p:sp>
    </p:spTree>
    <p:extLst>
      <p:ext uri="{BB962C8B-B14F-4D97-AF65-F5344CB8AC3E}">
        <p14:creationId xmlns:p14="http://schemas.microsoft.com/office/powerpoint/2010/main" val="1796014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A527857-991D-4751-B626-0131676FB4A3}" type="datetimeFigureOut">
              <a:rPr lang="en-US" smtClean="0"/>
              <a:t>8/10/2020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D0B67D-3BC6-4CB0-BCC0-65AC88F2FB20}" type="slidenum">
              <a:rPr lang="en-US" smtClean="0"/>
              <a:t>‹#›</a:t>
            </a:fld>
            <a:endParaRPr lang="en-US"/>
          </a:p>
        </p:txBody>
      </p:sp>
    </p:spTree>
    <p:extLst>
      <p:ext uri="{BB962C8B-B14F-4D97-AF65-F5344CB8AC3E}">
        <p14:creationId xmlns:p14="http://schemas.microsoft.com/office/powerpoint/2010/main" val="3761581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A527857-991D-4751-B626-0131676FB4A3}" type="datetimeFigureOut">
              <a:rPr lang="en-US" smtClean="0"/>
              <a:t>8/10/2020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D0B67D-3BC6-4CB0-BCC0-65AC88F2FB20}" type="slidenum">
              <a:rPr lang="en-US" smtClean="0"/>
              <a:t>‹#›</a:t>
            </a:fld>
            <a:endParaRPr lang="en-US"/>
          </a:p>
        </p:txBody>
      </p:sp>
    </p:spTree>
    <p:extLst>
      <p:ext uri="{BB962C8B-B14F-4D97-AF65-F5344CB8AC3E}">
        <p14:creationId xmlns:p14="http://schemas.microsoft.com/office/powerpoint/2010/main" val="789162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527857-991D-4751-B626-0131676FB4A3}" type="datetimeFigureOut">
              <a:rPr lang="en-US" smtClean="0"/>
              <a:t>8/10/2020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D0B67D-3BC6-4CB0-BCC0-65AC88F2FB20}" type="slidenum">
              <a:rPr lang="en-US" smtClean="0"/>
              <a:t>‹#›</a:t>
            </a:fld>
            <a:endParaRPr lang="en-US"/>
          </a:p>
        </p:txBody>
      </p:sp>
    </p:spTree>
    <p:extLst>
      <p:ext uri="{BB962C8B-B14F-4D97-AF65-F5344CB8AC3E}">
        <p14:creationId xmlns:p14="http://schemas.microsoft.com/office/powerpoint/2010/main" val="26260934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archive.mia.gov.ge/fonds.html" TargetMode="Externa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tiff"/><Relationship Id="rId7" Type="http://schemas.openxmlformats.org/officeDocument/2006/relationships/image" Target="../media/image28.jpg"/><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27.tiff"/><Relationship Id="rId5" Type="http://schemas.openxmlformats.org/officeDocument/2006/relationships/image" Target="../media/image26.tiff"/><Relationship Id="rId4" Type="http://schemas.openxmlformats.org/officeDocument/2006/relationships/image" Target="../media/image25.tiff"/></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tiff"/></Relationships>
</file>

<file path=ppt/slides/_rels/slide1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archive.security.gov.ge/" TargetMode="External"/><Relationship Id="rId2" Type="http://schemas.openxmlformats.org/officeDocument/2006/relationships/hyperlink" Target="https://archive.gov.ge/"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matsne.gov.ge/en/document/view/1561437?publication=9" TargetMode="External"/><Relationship Id="rId2" Type="http://schemas.openxmlformats.org/officeDocument/2006/relationships/hyperlink" Target="https://matsne.gov.ge/en/document/view/22420?publication=16"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www.ica.org/sites/default/files/CBPS_2000_Guidelines_ISAD(G)_Second-edition_EN.pdf"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archive.security.gov.ge/fond_6.html"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archive.gov.ge/en/mkvlevarta-momsakhureba"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archive.security.gov.ge/service.html"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archive.security.gov.ge/fondebis_sia.html" TargetMode="External"/><Relationship Id="rId2" Type="http://schemas.openxmlformats.org/officeDocument/2006/relationships/hyperlink" Target="https://archival-services.gov.ge/fonds/welcome/aids" TargetMode="External"/><Relationship Id="rId1" Type="http://schemas.openxmlformats.org/officeDocument/2006/relationships/slideLayout" Target="../slideLayouts/slideLayout2.xml"/><Relationship Id="rId4" Type="http://schemas.openxmlformats.org/officeDocument/2006/relationships/hyperlink" Target="https://archive.gov.ge/ge/elektronuli-katalogebi"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idfi.ge/en/" TargetMode="External"/><Relationship Id="rId2" Type="http://schemas.openxmlformats.org/officeDocument/2006/relationships/image" Target="../media/image38.JPG"/><Relationship Id="rId1" Type="http://schemas.openxmlformats.org/officeDocument/2006/relationships/slideLayout" Target="../slideLayouts/slideLayout2.xml"/><Relationship Id="rId4" Type="http://schemas.openxmlformats.org/officeDocument/2006/relationships/hyperlink" Target="https://idfi.ge/en/idfi_initiative_on_archival_openness_was_discussed_by_the_parliament"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idfi.ge/archive/index.php?cat=database&amp;lang=en"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idfi.ge/archive/index.php?cat=show_db&amp;db_id=23&amp;lang=en" TargetMode="External"/><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idfi.ge/en" TargetMode="External"/><Relationship Id="rId2" Type="http://schemas.openxmlformats.org/officeDocument/2006/relationships/image" Target="../media/image41.JPG"/><Relationship Id="rId1" Type="http://schemas.openxmlformats.org/officeDocument/2006/relationships/slideLayout" Target="../slideLayouts/slideLayout2.xml"/><Relationship Id="rId4" Type="http://schemas.openxmlformats.org/officeDocument/2006/relationships/hyperlink" Target="https://idfi.ge/en/enhancing_openness_of_state_archives_in_former_soviet_republics_and_eastern_bloc_countries"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adjara.gov.ge/branches/default.aspx?gid=2" TargetMode="External"/><Relationship Id="rId2" Type="http://schemas.openxmlformats.org/officeDocument/2006/relationships/hyperlink" Target="https://manuscript.ge/?lang=en" TargetMode="External"/><Relationship Id="rId1" Type="http://schemas.openxmlformats.org/officeDocument/2006/relationships/slideLayout" Target="../slideLayouts/slideLayout2.xml"/><Relationship Id="rId4" Type="http://schemas.openxmlformats.org/officeDocument/2006/relationships/hyperlink" Target="https://www.nplg.gov.ge/eng/home"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open-archives.org/en/pages/methodology"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www.open-archives.org/"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www.open-archives.or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open-archives.org/en/newsblogs/interestingnews/36" TargetMode="Externa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hyperlink" Target="http://open-archives.org/" TargetMode="External"/><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www.idfi.ge/" TargetMode="External"/><Relationship Id="rId1" Type="http://schemas.openxmlformats.org/officeDocument/2006/relationships/slideLayout" Target="../slideLayouts/slideLayout2.xml"/><Relationship Id="rId4" Type="http://schemas.openxmlformats.org/officeDocument/2006/relationships/image" Target="cid:image001.jpg@01D55EA1.A708B910"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www.ava.ge/" TargetMode="Externa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135" y="131902"/>
            <a:ext cx="12082865" cy="69205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ctrTitle"/>
          </p:nvPr>
        </p:nvSpPr>
        <p:spPr>
          <a:xfrm>
            <a:off x="1498570" y="365622"/>
            <a:ext cx="9522356" cy="2042647"/>
          </a:xfrm>
        </p:spPr>
        <p:txBody>
          <a:bodyPr/>
          <a:lstStyle/>
          <a:p>
            <a:r>
              <a:rPr lang="en-US" b="1" dirty="0" smtClean="0">
                <a:solidFill>
                  <a:schemeClr val="accent2">
                    <a:lumMod val="75000"/>
                  </a:schemeClr>
                </a:solidFill>
              </a:rPr>
              <a:t>Archives </a:t>
            </a:r>
            <a:r>
              <a:rPr lang="en-US" b="1" dirty="0" smtClean="0">
                <a:solidFill>
                  <a:schemeClr val="accent2">
                    <a:lumMod val="75000"/>
                  </a:schemeClr>
                </a:solidFill>
              </a:rPr>
              <a:t>and Soviet Studies </a:t>
            </a:r>
            <a:br>
              <a:rPr lang="en-US" b="1" dirty="0" smtClean="0">
                <a:solidFill>
                  <a:schemeClr val="accent2">
                    <a:lumMod val="75000"/>
                  </a:schemeClr>
                </a:solidFill>
              </a:rPr>
            </a:br>
            <a:r>
              <a:rPr lang="en-US" b="1" dirty="0" smtClean="0">
                <a:solidFill>
                  <a:schemeClr val="accent2">
                    <a:lumMod val="75000"/>
                  </a:schemeClr>
                </a:solidFill>
              </a:rPr>
              <a:t>in </a:t>
            </a:r>
            <a:r>
              <a:rPr lang="en-US" b="1" dirty="0">
                <a:solidFill>
                  <a:schemeClr val="accent2">
                    <a:lumMod val="75000"/>
                  </a:schemeClr>
                </a:solidFill>
              </a:rPr>
              <a:t>Georgia</a:t>
            </a:r>
          </a:p>
        </p:txBody>
      </p:sp>
      <p:sp>
        <p:nvSpPr>
          <p:cNvPr id="3" name="Subtitle 2"/>
          <p:cNvSpPr>
            <a:spLocks noGrp="1"/>
          </p:cNvSpPr>
          <p:nvPr>
            <p:ph type="subTitle" idx="1"/>
          </p:nvPr>
        </p:nvSpPr>
        <p:spPr>
          <a:xfrm>
            <a:off x="558770" y="3048305"/>
            <a:ext cx="9144000" cy="2309591"/>
          </a:xfrm>
        </p:spPr>
        <p:txBody>
          <a:bodyPr/>
          <a:lstStyle/>
          <a:p>
            <a:pPr algn="l"/>
            <a:r>
              <a:rPr lang="en-US" b="1" dirty="0" smtClean="0">
                <a:solidFill>
                  <a:schemeClr val="accent5"/>
                </a:solidFill>
              </a:rPr>
              <a:t>Giorgi Kldiashvili</a:t>
            </a:r>
          </a:p>
          <a:p>
            <a:pPr algn="l"/>
            <a:r>
              <a:rPr lang="en-US" b="1" dirty="0" smtClean="0">
                <a:solidFill>
                  <a:schemeClr val="accent5"/>
                </a:solidFill>
              </a:rPr>
              <a:t>Executive Director of the Institute for Development of Freedom of Information (IDFI)</a:t>
            </a:r>
            <a:endParaRPr lang="en-US" b="1" dirty="0">
              <a:solidFill>
                <a:schemeClr val="accent5"/>
              </a:solidFill>
            </a:endParaRPr>
          </a:p>
        </p:txBody>
      </p:sp>
      <p:sp>
        <p:nvSpPr>
          <p:cNvPr id="5" name="TextBox 4"/>
          <p:cNvSpPr txBox="1"/>
          <p:nvPr/>
        </p:nvSpPr>
        <p:spPr>
          <a:xfrm>
            <a:off x="6527073" y="6052943"/>
            <a:ext cx="5664927" cy="307777"/>
          </a:xfrm>
          <a:prstGeom prst="rect">
            <a:avLst/>
          </a:prstGeom>
          <a:noFill/>
        </p:spPr>
        <p:txBody>
          <a:bodyPr wrap="square" rtlCol="0">
            <a:spAutoFit/>
          </a:bodyPr>
          <a:lstStyle/>
          <a:p>
            <a:r>
              <a:rPr lang="en-US" sz="1400" b="1" dirty="0">
                <a:solidFill>
                  <a:schemeClr val="accent1">
                    <a:lumMod val="75000"/>
                  </a:schemeClr>
                </a:solidFill>
              </a:rPr>
              <a:t>Photo: </a:t>
            </a:r>
            <a:r>
              <a:rPr lang="en-US" sz="1400" b="1" dirty="0" smtClean="0">
                <a:solidFill>
                  <a:schemeClr val="accent1">
                    <a:lumMod val="75000"/>
                  </a:schemeClr>
                </a:solidFill>
              </a:rPr>
              <a:t>National </a:t>
            </a:r>
            <a:r>
              <a:rPr lang="en-US" sz="1400" b="1" dirty="0">
                <a:solidFill>
                  <a:schemeClr val="accent1">
                    <a:lumMod val="75000"/>
                  </a:schemeClr>
                </a:solidFill>
              </a:rPr>
              <a:t>Archives of Georgia </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702" y="5331243"/>
            <a:ext cx="4150364" cy="1081510"/>
          </a:xfrm>
          <a:prstGeom prst="rect">
            <a:avLst/>
          </a:prstGeom>
        </p:spPr>
      </p:pic>
    </p:spTree>
    <p:extLst>
      <p:ext uri="{BB962C8B-B14F-4D97-AF65-F5344CB8AC3E}">
        <p14:creationId xmlns:p14="http://schemas.microsoft.com/office/powerpoint/2010/main" val="22962901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2671" y="1916130"/>
            <a:ext cx="10860822" cy="4320283"/>
          </a:xfrm>
        </p:spPr>
        <p:txBody>
          <a:bodyPr>
            <a:normAutofit/>
          </a:bodyPr>
          <a:lstStyle/>
          <a:p>
            <a:pPr marL="0" indent="0">
              <a:buNone/>
            </a:pPr>
            <a:r>
              <a:rPr lang="en-US" dirty="0"/>
              <a:t>Documents concerning the Soviet Socialist Republic of Georgia</a:t>
            </a:r>
            <a:r>
              <a:rPr lang="ka-GE" dirty="0"/>
              <a:t> (1921-1991)</a:t>
            </a:r>
            <a:r>
              <a:rPr lang="en-US" dirty="0"/>
              <a:t> excluding the archives of some law enforcement agencies (Ministry of Internal </a:t>
            </a:r>
            <a:r>
              <a:rPr lang="en-US" dirty="0" smtClean="0"/>
              <a:t>Affairs, Committee of State Security (former </a:t>
            </a:r>
            <a:r>
              <a:rPr lang="en-US" dirty="0"/>
              <a:t>KGB))</a:t>
            </a:r>
            <a:endParaRPr lang="ka-GE" dirty="0"/>
          </a:p>
          <a:p>
            <a:endParaRPr lang="ka-GE" dirty="0"/>
          </a:p>
          <a:p>
            <a:pPr marL="0" indent="0">
              <a:buNone/>
            </a:pPr>
            <a:r>
              <a:rPr lang="en-US" dirty="0"/>
              <a:t>Documents concerning the history of modern Georgia, materials about the work of institutions, local municipalities, administrations (excluding Departmental archives: Archive of the Ministry of Defense; </a:t>
            </a:r>
            <a:r>
              <a:rPr lang="en-US" dirty="0" smtClean="0"/>
              <a:t>Archive </a:t>
            </a:r>
            <a:r>
              <a:rPr lang="en-US" dirty="0"/>
              <a:t>of the Department of Common Courts; Archive of the Ministry of Foreign Affairs)</a:t>
            </a:r>
            <a:r>
              <a:rPr lang="ka-GE" dirty="0"/>
              <a:t>. </a:t>
            </a:r>
            <a:r>
              <a:rPr lang="en-US" dirty="0"/>
              <a:t>The archive </a:t>
            </a:r>
            <a:r>
              <a:rPr lang="en-US" dirty="0" smtClean="0"/>
              <a:t>is </a:t>
            </a:r>
            <a:r>
              <a:rPr lang="en-US" dirty="0"/>
              <a:t>being constantly updated and has a great potential. </a:t>
            </a:r>
          </a:p>
        </p:txBody>
      </p:sp>
      <p:sp>
        <p:nvSpPr>
          <p:cNvPr id="5" name="Title 1"/>
          <p:cNvSpPr txBox="1">
            <a:spLocks noGrp="1"/>
          </p:cNvSpPr>
          <p:nvPr>
            <p:ph type="title"/>
          </p:nvPr>
        </p:nvSpPr>
        <p:spPr>
          <a:xfrm>
            <a:off x="0" y="125128"/>
            <a:ext cx="12095747" cy="12198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accent2"/>
                </a:solidFill>
              </a:rPr>
              <a:t>The </a:t>
            </a:r>
            <a:r>
              <a:rPr lang="en-US" sz="3600" b="1" dirty="0" smtClean="0">
                <a:solidFill>
                  <a:schemeClr val="accent2"/>
                </a:solidFill>
              </a:rPr>
              <a:t>Most Important </a:t>
            </a:r>
            <a:r>
              <a:rPr lang="en-US" sz="3600" b="1" dirty="0" err="1">
                <a:solidFill>
                  <a:schemeClr val="accent2"/>
                </a:solidFill>
              </a:rPr>
              <a:t>Fonds</a:t>
            </a:r>
            <a:r>
              <a:rPr lang="en-US" sz="3600" b="1" dirty="0">
                <a:solidFill>
                  <a:schemeClr val="accent2"/>
                </a:solidFill>
              </a:rPr>
              <a:t> </a:t>
            </a:r>
            <a:r>
              <a:rPr lang="en-US" sz="3600" b="1" dirty="0" smtClean="0">
                <a:solidFill>
                  <a:schemeClr val="accent2"/>
                </a:solidFill>
              </a:rPr>
              <a:t>Preserved </a:t>
            </a:r>
            <a:r>
              <a:rPr lang="en-US" sz="3600" b="1" dirty="0">
                <a:solidFill>
                  <a:schemeClr val="accent2"/>
                </a:solidFill>
              </a:rPr>
              <a:t>in the </a:t>
            </a:r>
            <a:r>
              <a:rPr lang="en-US" sz="3600" b="1" dirty="0" smtClean="0">
                <a:solidFill>
                  <a:schemeClr val="accent2"/>
                </a:solidFill>
              </a:rPr>
              <a:t/>
            </a:r>
            <a:br>
              <a:rPr lang="en-US" sz="3600" b="1" dirty="0" smtClean="0">
                <a:solidFill>
                  <a:schemeClr val="accent2"/>
                </a:solidFill>
              </a:rPr>
            </a:br>
            <a:r>
              <a:rPr lang="en-US" sz="3600" b="1" dirty="0" smtClean="0">
                <a:solidFill>
                  <a:schemeClr val="accent2"/>
                </a:solidFill>
              </a:rPr>
              <a:t>Central Archive </a:t>
            </a:r>
            <a:r>
              <a:rPr lang="en-US" sz="3600" b="1" dirty="0">
                <a:solidFill>
                  <a:schemeClr val="accent2"/>
                </a:solidFill>
              </a:rPr>
              <a:t>of Contemporary </a:t>
            </a:r>
            <a:r>
              <a:rPr lang="en-US" sz="3600" b="1" dirty="0" smtClean="0">
                <a:solidFill>
                  <a:schemeClr val="accent2"/>
                </a:solidFill>
              </a:rPr>
              <a:t>History of </a:t>
            </a:r>
            <a:r>
              <a:rPr lang="en-US" sz="3600" b="1" dirty="0">
                <a:solidFill>
                  <a:schemeClr val="accent2"/>
                </a:solidFill>
              </a:rPr>
              <a:t>Georgia</a:t>
            </a:r>
          </a:p>
        </p:txBody>
      </p:sp>
    </p:spTree>
    <p:extLst>
      <p:ext uri="{BB962C8B-B14F-4D97-AF65-F5344CB8AC3E}">
        <p14:creationId xmlns:p14="http://schemas.microsoft.com/office/powerpoint/2010/main" val="14139932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33645" y="1106941"/>
            <a:ext cx="11020961" cy="590931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accent5"/>
                </a:solidFill>
              </a:rPr>
              <a:t>Materials concerning the </a:t>
            </a:r>
            <a:r>
              <a:rPr lang="en-US" i="1" dirty="0" err="1">
                <a:solidFill>
                  <a:schemeClr val="accent5"/>
                </a:solidFill>
              </a:rPr>
              <a:t>s</a:t>
            </a:r>
            <a:r>
              <a:rPr lang="en-US" i="1" dirty="0" err="1" smtClean="0">
                <a:solidFill>
                  <a:schemeClr val="accent5"/>
                </a:solidFill>
              </a:rPr>
              <a:t>ovietization</a:t>
            </a:r>
            <a:r>
              <a:rPr lang="en-US" dirty="0" smtClean="0">
                <a:solidFill>
                  <a:schemeClr val="accent5"/>
                </a:solidFill>
              </a:rPr>
              <a:t> </a:t>
            </a:r>
            <a:r>
              <a:rPr lang="en-US" dirty="0">
                <a:solidFill>
                  <a:schemeClr val="accent5"/>
                </a:solidFill>
              </a:rPr>
              <a:t>of </a:t>
            </a:r>
            <a:r>
              <a:rPr lang="en-US" dirty="0" smtClean="0">
                <a:solidFill>
                  <a:schemeClr val="accent5"/>
                </a:solidFill>
              </a:rPr>
              <a:t>Georgia</a:t>
            </a:r>
            <a:r>
              <a:rPr lang="ka-GE" dirty="0" smtClean="0">
                <a:solidFill>
                  <a:schemeClr val="accent5"/>
                </a:solidFill>
              </a:rPr>
              <a:t> -</a:t>
            </a:r>
            <a:r>
              <a:rPr lang="en-US" dirty="0" smtClean="0"/>
              <a:t> </a:t>
            </a:r>
            <a:r>
              <a:rPr lang="en-US" dirty="0"/>
              <a:t>documents of the various revolutionary committees (</a:t>
            </a:r>
            <a:r>
              <a:rPr lang="en-US" dirty="0" err="1"/>
              <a:t>RevCom</a:t>
            </a:r>
            <a:r>
              <a:rPr lang="en-US" dirty="0"/>
              <a:t>) established in 1921 </a:t>
            </a:r>
            <a:r>
              <a:rPr lang="ka-GE" dirty="0"/>
              <a:t>- </a:t>
            </a:r>
            <a:r>
              <a:rPr lang="en-US" dirty="0"/>
              <a:t>the documents clearly show the tendencies used by the Soviet Empire to forcibly integrate the conquered </a:t>
            </a:r>
            <a:r>
              <a:rPr lang="en-US" dirty="0" smtClean="0"/>
              <a:t>states and </a:t>
            </a:r>
            <a:r>
              <a:rPr lang="en-US" dirty="0"/>
              <a:t>form the new units of governance.</a:t>
            </a:r>
            <a:endParaRPr lang="ka-GE" dirty="0"/>
          </a:p>
          <a:p>
            <a:endParaRPr lang="ka-GE" dirty="0"/>
          </a:p>
          <a:p>
            <a:pPr marL="285750" indent="-285750">
              <a:buFont typeface="Arial" panose="020B0604020202020204" pitchFamily="34" charset="0"/>
              <a:buChar char="•"/>
            </a:pPr>
            <a:r>
              <a:rPr lang="en-US" dirty="0">
                <a:solidFill>
                  <a:schemeClr val="accent5"/>
                </a:solidFill>
              </a:rPr>
              <a:t>Documents about the national uprising of the Georgian people </a:t>
            </a:r>
            <a:r>
              <a:rPr lang="en-US" dirty="0"/>
              <a:t>(the August 1924 uprising) (except for criminal cases) - various memories, documentary materials, letters, cases of the prosecutor's office, etc.</a:t>
            </a:r>
            <a:endParaRPr lang="ka-GE" dirty="0"/>
          </a:p>
          <a:p>
            <a:endParaRPr lang="ka-GE" dirty="0"/>
          </a:p>
          <a:p>
            <a:pPr marL="285750" indent="-285750">
              <a:buFont typeface="Arial" panose="020B0604020202020204" pitchFamily="34" charset="0"/>
              <a:buChar char="•"/>
            </a:pPr>
            <a:r>
              <a:rPr lang="en-US" dirty="0">
                <a:solidFill>
                  <a:schemeClr val="accent5"/>
                </a:solidFill>
              </a:rPr>
              <a:t>Demographic materials </a:t>
            </a:r>
            <a:r>
              <a:rPr lang="en-US" dirty="0"/>
              <a:t>(</a:t>
            </a:r>
            <a:r>
              <a:rPr lang="en-US" dirty="0" smtClean="0"/>
              <a:t>birth, death, </a:t>
            </a:r>
            <a:r>
              <a:rPr lang="en-US" dirty="0"/>
              <a:t>marriages) of 1921-1945 (Civil Registry Agency is obliged to transfer the above-mentioned documents to the archives after 75 years)</a:t>
            </a:r>
            <a:r>
              <a:rPr lang="ka-GE" dirty="0"/>
              <a:t>.</a:t>
            </a:r>
          </a:p>
          <a:p>
            <a:endParaRPr lang="ka-GE" dirty="0"/>
          </a:p>
          <a:p>
            <a:pPr marL="285750" indent="-285750">
              <a:buFont typeface="Arial" panose="020B0604020202020204" pitchFamily="34" charset="0"/>
              <a:buChar char="•"/>
            </a:pPr>
            <a:r>
              <a:rPr lang="en-US" dirty="0">
                <a:solidFill>
                  <a:schemeClr val="accent5"/>
                </a:solidFill>
              </a:rPr>
              <a:t>Georgian Patriarchate fond </a:t>
            </a:r>
            <a:r>
              <a:rPr lang="en-US" dirty="0"/>
              <a:t>- one of the most important </a:t>
            </a:r>
            <a:r>
              <a:rPr lang="en-US" dirty="0" err="1"/>
              <a:t>fonds</a:t>
            </a:r>
            <a:r>
              <a:rPr lang="en-US" dirty="0"/>
              <a:t> as long as the Patriarchate was directly linked to the state security agencies of the Soviet Union and religion was under surveillance.</a:t>
            </a:r>
            <a:endParaRPr lang="ka-GE" dirty="0"/>
          </a:p>
          <a:p>
            <a:endParaRPr lang="en-US" dirty="0"/>
          </a:p>
          <a:p>
            <a:pPr marL="285750" indent="-285750">
              <a:buFont typeface="Arial" panose="020B0604020202020204" pitchFamily="34" charset="0"/>
              <a:buChar char="•"/>
            </a:pPr>
            <a:r>
              <a:rPr lang="en-US" dirty="0">
                <a:solidFill>
                  <a:schemeClr val="accent5"/>
                </a:solidFill>
              </a:rPr>
              <a:t>Georgian Writers' Union Foundation</a:t>
            </a:r>
            <a:r>
              <a:rPr lang="ka-GE" dirty="0">
                <a:solidFill>
                  <a:schemeClr val="accent5"/>
                </a:solidFill>
              </a:rPr>
              <a:t> </a:t>
            </a:r>
            <a:r>
              <a:rPr lang="ka-GE" dirty="0"/>
              <a:t>- </a:t>
            </a:r>
            <a:r>
              <a:rPr lang="en-US" dirty="0"/>
              <a:t>the fond includes the activities of this Soviet agency, among which the minutes of the </a:t>
            </a:r>
            <a:r>
              <a:rPr lang="en-US" dirty="0" smtClean="0"/>
              <a:t>meetings of the 1930s are </a:t>
            </a:r>
            <a:r>
              <a:rPr lang="en-US" dirty="0"/>
              <a:t>especially important, revealing how some writers tried to discredit </a:t>
            </a:r>
            <a:r>
              <a:rPr lang="en-US" dirty="0" smtClean="0"/>
              <a:t>their colleagues in </a:t>
            </a:r>
            <a:r>
              <a:rPr lang="en-US" dirty="0"/>
              <a:t>order to </a:t>
            </a:r>
            <a:r>
              <a:rPr lang="en-US" dirty="0" smtClean="0"/>
              <a:t>escape repressions</a:t>
            </a:r>
            <a:r>
              <a:rPr lang="en-US" dirty="0"/>
              <a:t>.</a:t>
            </a:r>
          </a:p>
          <a:p>
            <a:endParaRPr lang="ka-GE" dirty="0"/>
          </a:p>
          <a:p>
            <a:pPr marL="285750" indent="-285750">
              <a:buFont typeface="Arial" panose="020B0604020202020204" pitchFamily="34" charset="0"/>
              <a:buChar char="•"/>
            </a:pPr>
            <a:r>
              <a:rPr lang="en-US" dirty="0">
                <a:solidFill>
                  <a:schemeClr val="accent5"/>
                </a:solidFill>
              </a:rPr>
              <a:t>Special </a:t>
            </a:r>
            <a:r>
              <a:rPr lang="en-US" dirty="0" smtClean="0">
                <a:solidFill>
                  <a:schemeClr val="accent5"/>
                </a:solidFill>
              </a:rPr>
              <a:t>subdivision</a:t>
            </a:r>
            <a:r>
              <a:rPr lang="ka-GE" dirty="0" smtClean="0">
                <a:solidFill>
                  <a:schemeClr val="accent5"/>
                </a:solidFill>
              </a:rPr>
              <a:t> </a:t>
            </a:r>
            <a:r>
              <a:rPr lang="en-US" dirty="0" smtClean="0">
                <a:solidFill>
                  <a:schemeClr val="accent5"/>
                </a:solidFill>
              </a:rPr>
              <a:t>of the Literature </a:t>
            </a:r>
            <a:r>
              <a:rPr lang="en-US" dirty="0">
                <a:solidFill>
                  <a:schemeClr val="accent5"/>
                </a:solidFill>
              </a:rPr>
              <a:t>and </a:t>
            </a:r>
            <a:r>
              <a:rPr lang="en-US" dirty="0" smtClean="0">
                <a:solidFill>
                  <a:schemeClr val="accent5"/>
                </a:solidFill>
              </a:rPr>
              <a:t>Art</a:t>
            </a:r>
            <a:r>
              <a:rPr lang="ka-GE" dirty="0" smtClean="0">
                <a:solidFill>
                  <a:schemeClr val="accent5"/>
                </a:solidFill>
              </a:rPr>
              <a:t> </a:t>
            </a:r>
            <a:r>
              <a:rPr lang="en-US" dirty="0" smtClean="0"/>
              <a:t>- </a:t>
            </a:r>
            <a:r>
              <a:rPr lang="en-US" dirty="0"/>
              <a:t>preserving</a:t>
            </a:r>
            <a:r>
              <a:rPr lang="ru-RU" dirty="0"/>
              <a:t> </a:t>
            </a:r>
            <a:r>
              <a:rPr lang="en-US" dirty="0" err="1"/>
              <a:t>fonds</a:t>
            </a:r>
            <a:r>
              <a:rPr lang="en-US" dirty="0"/>
              <a:t> concerning the literature and art</a:t>
            </a:r>
            <a:r>
              <a:rPr lang="ka-GE" dirty="0"/>
              <a:t> </a:t>
            </a:r>
            <a:r>
              <a:rPr lang="en-US" dirty="0"/>
              <a:t>agencies during the Soviet </a:t>
            </a:r>
            <a:r>
              <a:rPr lang="en-US" dirty="0" smtClean="0"/>
              <a:t>period.</a:t>
            </a:r>
            <a:r>
              <a:rPr lang="ka-GE" dirty="0" smtClean="0"/>
              <a:t> </a:t>
            </a:r>
            <a:r>
              <a:rPr lang="en-US" dirty="0"/>
              <a:t>The subdivision was a separate archive, but </a:t>
            </a:r>
            <a:r>
              <a:rPr lang="en-US" dirty="0" smtClean="0"/>
              <a:t>has been merged </a:t>
            </a:r>
            <a:r>
              <a:rPr lang="en-US" dirty="0"/>
              <a:t>with the Central Archive of Contemporary History in the 2000s</a:t>
            </a:r>
            <a:r>
              <a:rPr lang="ka-GE" dirty="0"/>
              <a:t>.</a:t>
            </a:r>
          </a:p>
          <a:p>
            <a:endParaRPr lang="en-US" dirty="0"/>
          </a:p>
        </p:txBody>
      </p:sp>
      <p:sp>
        <p:nvSpPr>
          <p:cNvPr id="5" name="Title 1"/>
          <p:cNvSpPr txBox="1">
            <a:spLocks/>
          </p:cNvSpPr>
          <p:nvPr/>
        </p:nvSpPr>
        <p:spPr>
          <a:xfrm>
            <a:off x="96253" y="0"/>
            <a:ext cx="12095747" cy="12198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smtClean="0">
                <a:solidFill>
                  <a:schemeClr val="accent2"/>
                </a:solidFill>
              </a:rPr>
              <a:t>The Most Important </a:t>
            </a:r>
            <a:r>
              <a:rPr lang="en-US" sz="3200" b="1" dirty="0" err="1" smtClean="0">
                <a:solidFill>
                  <a:schemeClr val="accent2"/>
                </a:solidFill>
              </a:rPr>
              <a:t>Fonds</a:t>
            </a:r>
            <a:r>
              <a:rPr lang="en-US" sz="3200" b="1" dirty="0" smtClean="0">
                <a:solidFill>
                  <a:schemeClr val="accent2"/>
                </a:solidFill>
              </a:rPr>
              <a:t> Preserved in the </a:t>
            </a:r>
            <a:br>
              <a:rPr lang="en-US" sz="3200" b="1" dirty="0" smtClean="0">
                <a:solidFill>
                  <a:schemeClr val="accent2"/>
                </a:solidFill>
              </a:rPr>
            </a:br>
            <a:r>
              <a:rPr lang="en-US" sz="3200" b="1" dirty="0" smtClean="0">
                <a:solidFill>
                  <a:schemeClr val="accent2"/>
                </a:solidFill>
              </a:rPr>
              <a:t>Central Archive of Contemporary History of Georgia</a:t>
            </a:r>
            <a:endParaRPr lang="en-US" sz="3200" b="1" dirty="0">
              <a:solidFill>
                <a:schemeClr val="accent2"/>
              </a:solidFill>
            </a:endParaRPr>
          </a:p>
        </p:txBody>
      </p:sp>
    </p:spTree>
    <p:extLst>
      <p:ext uri="{BB962C8B-B14F-4D97-AF65-F5344CB8AC3E}">
        <p14:creationId xmlns:p14="http://schemas.microsoft.com/office/powerpoint/2010/main" val="4881073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745980" y="6274721"/>
            <a:ext cx="3457303" cy="369332"/>
          </a:xfrm>
          <a:prstGeom prst="rect">
            <a:avLst/>
          </a:prstGeom>
          <a:noFill/>
        </p:spPr>
        <p:txBody>
          <a:bodyPr wrap="square" rtlCol="0">
            <a:spAutoFit/>
          </a:bodyPr>
          <a:lstStyle/>
          <a:p>
            <a:pPr algn="ctr"/>
            <a:r>
              <a:rPr lang="en-US" dirty="0">
                <a:solidFill>
                  <a:schemeClr val="accent5"/>
                </a:solidFill>
              </a:rPr>
              <a:t>Birth record from </a:t>
            </a:r>
            <a:r>
              <a:rPr lang="en-US" dirty="0" smtClean="0">
                <a:solidFill>
                  <a:schemeClr val="accent5"/>
                </a:solidFill>
              </a:rPr>
              <a:t>1927</a:t>
            </a:r>
            <a:endParaRPr lang="en-US" dirty="0">
              <a:solidFill>
                <a:schemeClr val="accent5"/>
              </a:solidFill>
            </a:endParaRP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05100" y="3552298"/>
            <a:ext cx="3539064" cy="2699505"/>
          </a:xfr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373" y="48158"/>
            <a:ext cx="4069062" cy="2638608"/>
          </a:xfrm>
          <a:prstGeom prst="rect">
            <a:avLst/>
          </a:prstGeom>
        </p:spPr>
      </p:pic>
      <p:sp>
        <p:nvSpPr>
          <p:cNvPr id="9" name="TextBox 8"/>
          <p:cNvSpPr txBox="1"/>
          <p:nvPr/>
        </p:nvSpPr>
        <p:spPr>
          <a:xfrm>
            <a:off x="438117" y="2677462"/>
            <a:ext cx="3457303" cy="584775"/>
          </a:xfrm>
          <a:prstGeom prst="rect">
            <a:avLst/>
          </a:prstGeom>
          <a:noFill/>
        </p:spPr>
        <p:txBody>
          <a:bodyPr wrap="square" rtlCol="0">
            <a:spAutoFit/>
          </a:bodyPr>
          <a:lstStyle/>
          <a:p>
            <a:pPr algn="ctr"/>
            <a:r>
              <a:rPr lang="en-US" sz="1600" dirty="0">
                <a:solidFill>
                  <a:schemeClr val="accent5"/>
                </a:solidFill>
              </a:rPr>
              <a:t>So-called </a:t>
            </a:r>
            <a:r>
              <a:rPr lang="en-US" sz="1600" dirty="0" err="1">
                <a:solidFill>
                  <a:schemeClr val="accent5"/>
                </a:solidFill>
              </a:rPr>
              <a:t>Shulaveri</a:t>
            </a:r>
            <a:r>
              <a:rPr lang="en-US" sz="1600" dirty="0">
                <a:solidFill>
                  <a:schemeClr val="accent5"/>
                </a:solidFill>
              </a:rPr>
              <a:t> </a:t>
            </a:r>
            <a:r>
              <a:rPr lang="en-US" sz="1600" dirty="0" err="1">
                <a:solidFill>
                  <a:schemeClr val="accent5"/>
                </a:solidFill>
              </a:rPr>
              <a:t>RevCom</a:t>
            </a:r>
            <a:r>
              <a:rPr lang="en-US" sz="1600" dirty="0">
                <a:solidFill>
                  <a:schemeClr val="accent5"/>
                </a:solidFill>
              </a:rPr>
              <a:t> document</a:t>
            </a:r>
            <a:r>
              <a:rPr lang="ka-GE" sz="1600" dirty="0">
                <a:solidFill>
                  <a:schemeClr val="accent5"/>
                </a:solidFill>
              </a:rPr>
              <a:t>, 1921</a:t>
            </a:r>
            <a:endParaRPr lang="en-US" sz="1600" dirty="0">
              <a:solidFill>
                <a:schemeClr val="accent5"/>
              </a:solidFill>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70998" y="156046"/>
            <a:ext cx="4445562" cy="2422832"/>
          </a:xfrm>
          <a:prstGeom prst="rect">
            <a:avLst/>
          </a:prstGeom>
        </p:spPr>
      </p:pic>
      <p:sp>
        <p:nvSpPr>
          <p:cNvPr id="12" name="TextBox 11"/>
          <p:cNvSpPr txBox="1"/>
          <p:nvPr/>
        </p:nvSpPr>
        <p:spPr>
          <a:xfrm>
            <a:off x="4674368" y="2538053"/>
            <a:ext cx="3457303" cy="923330"/>
          </a:xfrm>
          <a:prstGeom prst="rect">
            <a:avLst/>
          </a:prstGeom>
          <a:noFill/>
        </p:spPr>
        <p:txBody>
          <a:bodyPr wrap="square" rtlCol="0">
            <a:spAutoFit/>
          </a:bodyPr>
          <a:lstStyle/>
          <a:p>
            <a:pPr algn="ctr"/>
            <a:r>
              <a:rPr lang="en-US" dirty="0">
                <a:solidFill>
                  <a:schemeClr val="accent5"/>
                </a:solidFill>
              </a:rPr>
              <a:t>A newspaper report on the suppression of the 1924 uprising and the arrest of its leader</a:t>
            </a:r>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6597" y="3262237"/>
            <a:ext cx="3820341" cy="2792979"/>
          </a:xfrm>
          <a:prstGeom prst="rect">
            <a:avLst/>
          </a:prstGeom>
        </p:spPr>
      </p:pic>
      <p:sp>
        <p:nvSpPr>
          <p:cNvPr id="14" name="TextBox 13"/>
          <p:cNvSpPr txBox="1"/>
          <p:nvPr/>
        </p:nvSpPr>
        <p:spPr>
          <a:xfrm>
            <a:off x="253728" y="6065719"/>
            <a:ext cx="4257312" cy="646331"/>
          </a:xfrm>
          <a:prstGeom prst="rect">
            <a:avLst/>
          </a:prstGeom>
          <a:noFill/>
        </p:spPr>
        <p:txBody>
          <a:bodyPr wrap="square" rtlCol="0">
            <a:spAutoFit/>
          </a:bodyPr>
          <a:lstStyle/>
          <a:p>
            <a:pPr algn="ctr"/>
            <a:r>
              <a:rPr lang="en-US" dirty="0">
                <a:solidFill>
                  <a:schemeClr val="accent5"/>
                </a:solidFill>
              </a:rPr>
              <a:t>Notice about </a:t>
            </a:r>
            <a:r>
              <a:rPr lang="en-US" dirty="0" smtClean="0">
                <a:solidFill>
                  <a:schemeClr val="accent5"/>
                </a:solidFill>
              </a:rPr>
              <a:t>melting </a:t>
            </a:r>
            <a:r>
              <a:rPr lang="en-US" dirty="0">
                <a:solidFill>
                  <a:schemeClr val="accent5"/>
                </a:solidFill>
              </a:rPr>
              <a:t>down of </a:t>
            </a:r>
            <a:r>
              <a:rPr lang="en-US" dirty="0" smtClean="0">
                <a:solidFill>
                  <a:schemeClr val="accent5"/>
                </a:solidFill>
              </a:rPr>
              <a:t>the church </a:t>
            </a:r>
            <a:r>
              <a:rPr lang="en-US" dirty="0">
                <a:solidFill>
                  <a:schemeClr val="accent5"/>
                </a:solidFill>
              </a:rPr>
              <a:t>bells and using </a:t>
            </a:r>
            <a:r>
              <a:rPr lang="en-US" dirty="0" smtClean="0">
                <a:solidFill>
                  <a:schemeClr val="accent5"/>
                </a:solidFill>
              </a:rPr>
              <a:t>them as </a:t>
            </a:r>
            <a:r>
              <a:rPr lang="en-US" dirty="0">
                <a:solidFill>
                  <a:schemeClr val="accent5"/>
                </a:solidFill>
              </a:rPr>
              <a:t>metal,</a:t>
            </a:r>
            <a:r>
              <a:rPr lang="ka-GE" dirty="0">
                <a:solidFill>
                  <a:schemeClr val="accent5"/>
                </a:solidFill>
              </a:rPr>
              <a:t> </a:t>
            </a:r>
            <a:r>
              <a:rPr lang="en-US" dirty="0" smtClean="0">
                <a:solidFill>
                  <a:schemeClr val="accent5"/>
                </a:solidFill>
              </a:rPr>
              <a:t>1930</a:t>
            </a:r>
            <a:endParaRPr lang="en-US" dirty="0">
              <a:solidFill>
                <a:schemeClr val="accent5"/>
              </a:solidFill>
            </a:endParaRPr>
          </a:p>
        </p:txBody>
      </p:sp>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10620" y="884334"/>
            <a:ext cx="3243459" cy="4755805"/>
          </a:xfrm>
          <a:prstGeom prst="rect">
            <a:avLst/>
          </a:prstGeom>
        </p:spPr>
      </p:pic>
      <p:sp>
        <p:nvSpPr>
          <p:cNvPr id="17" name="TextBox 16"/>
          <p:cNvSpPr txBox="1"/>
          <p:nvPr/>
        </p:nvSpPr>
        <p:spPr>
          <a:xfrm>
            <a:off x="8909945" y="5742553"/>
            <a:ext cx="3282055" cy="646331"/>
          </a:xfrm>
          <a:prstGeom prst="rect">
            <a:avLst/>
          </a:prstGeom>
          <a:noFill/>
        </p:spPr>
        <p:txBody>
          <a:bodyPr wrap="square" rtlCol="0">
            <a:spAutoFit/>
          </a:bodyPr>
          <a:lstStyle/>
          <a:p>
            <a:pPr algn="ctr"/>
            <a:r>
              <a:rPr lang="en-US" dirty="0">
                <a:solidFill>
                  <a:schemeClr val="accent5"/>
                </a:solidFill>
              </a:rPr>
              <a:t>The poster of Soviet Georgian Cinema – “Keto and </a:t>
            </a:r>
            <a:r>
              <a:rPr lang="en-US" dirty="0" err="1">
                <a:solidFill>
                  <a:schemeClr val="accent5"/>
                </a:solidFill>
              </a:rPr>
              <a:t>Kote</a:t>
            </a:r>
            <a:r>
              <a:rPr lang="en-US" dirty="0" smtClean="0">
                <a:solidFill>
                  <a:schemeClr val="accent5"/>
                </a:solidFill>
              </a:rPr>
              <a:t>”,</a:t>
            </a:r>
            <a:r>
              <a:rPr lang="ka-GE" dirty="0" smtClean="0">
                <a:solidFill>
                  <a:schemeClr val="accent5"/>
                </a:solidFill>
              </a:rPr>
              <a:t> </a:t>
            </a:r>
            <a:r>
              <a:rPr lang="en-US" dirty="0" smtClean="0">
                <a:solidFill>
                  <a:schemeClr val="accent5"/>
                </a:solidFill>
              </a:rPr>
              <a:t>1948</a:t>
            </a:r>
            <a:endParaRPr lang="en-US" dirty="0">
              <a:solidFill>
                <a:schemeClr val="accent5"/>
              </a:solidFill>
            </a:endParaRPr>
          </a:p>
        </p:txBody>
      </p:sp>
    </p:spTree>
    <p:extLst>
      <p:ext uri="{BB962C8B-B14F-4D97-AF65-F5344CB8AC3E}">
        <p14:creationId xmlns:p14="http://schemas.microsoft.com/office/powerpoint/2010/main" val="33726299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68325"/>
            <a:ext cx="10515600" cy="1048039"/>
          </a:xfrm>
        </p:spPr>
        <p:txBody>
          <a:bodyPr>
            <a:normAutofit fontScale="90000"/>
          </a:bodyPr>
          <a:lstStyle/>
          <a:p>
            <a:pPr algn="ctr"/>
            <a:r>
              <a:rPr lang="en-US" b="1" dirty="0">
                <a:solidFill>
                  <a:schemeClr val="accent2"/>
                </a:solidFill>
              </a:rPr>
              <a:t>The Archive of the Ministry of Internal Affairs</a:t>
            </a:r>
            <a:r>
              <a:rPr lang="ka-GE" b="1" dirty="0">
                <a:solidFill>
                  <a:schemeClr val="accent2"/>
                </a:solidFill>
              </a:rPr>
              <a:t> (</a:t>
            </a:r>
            <a:r>
              <a:rPr lang="en-US" b="1" dirty="0">
                <a:solidFill>
                  <a:schemeClr val="accent2"/>
                </a:solidFill>
              </a:rPr>
              <a:t>MIA) of Georgia</a:t>
            </a:r>
            <a:r>
              <a:rPr lang="ka-GE" b="1" dirty="0">
                <a:solidFill>
                  <a:schemeClr val="accent2"/>
                </a:solidFill>
              </a:rPr>
              <a:t/>
            </a:r>
            <a:br>
              <a:rPr lang="ka-GE" b="1" dirty="0">
                <a:solidFill>
                  <a:schemeClr val="accent2"/>
                </a:solidFill>
              </a:rPr>
            </a:br>
            <a:endParaRPr lang="en-US" b="1" dirty="0"/>
          </a:p>
        </p:txBody>
      </p:sp>
      <p:sp>
        <p:nvSpPr>
          <p:cNvPr id="3" name="Content Placeholder 2"/>
          <p:cNvSpPr>
            <a:spLocks noGrp="1"/>
          </p:cNvSpPr>
          <p:nvPr>
            <p:ph idx="1"/>
          </p:nvPr>
        </p:nvSpPr>
        <p:spPr>
          <a:xfrm>
            <a:off x="164430" y="1548987"/>
            <a:ext cx="8748563" cy="4188535"/>
          </a:xfrm>
        </p:spPr>
        <p:txBody>
          <a:bodyPr>
            <a:noAutofit/>
          </a:bodyPr>
          <a:lstStyle/>
          <a:p>
            <a:pPr marL="0" indent="0">
              <a:buNone/>
            </a:pPr>
            <a:r>
              <a:rPr lang="en-US" dirty="0" smtClean="0">
                <a:solidFill>
                  <a:schemeClr val="accent5"/>
                </a:solidFill>
              </a:rPr>
              <a:t>Security </a:t>
            </a:r>
            <a:r>
              <a:rPr lang="en-US" dirty="0">
                <a:solidFill>
                  <a:schemeClr val="accent5"/>
                </a:solidFill>
              </a:rPr>
              <a:t>archive (Archive of the State Security Committee of the Georgian SSR</a:t>
            </a:r>
            <a:r>
              <a:rPr lang="en-US" dirty="0" smtClean="0">
                <a:solidFill>
                  <a:schemeClr val="accent5"/>
                </a:solidFill>
              </a:rPr>
              <a:t>)* </a:t>
            </a:r>
            <a:r>
              <a:rPr lang="en-US" dirty="0" smtClean="0"/>
              <a:t>Documents </a:t>
            </a:r>
            <a:r>
              <a:rPr lang="en-US" dirty="0"/>
              <a:t>of the Georgian repressive state institutions Cheka/GPU/OGPU/NKVD/MVD created between 1921 and 1990</a:t>
            </a:r>
          </a:p>
          <a:p>
            <a:pPr marL="0" indent="0">
              <a:buNone/>
            </a:pPr>
            <a:r>
              <a:rPr lang="en-US" dirty="0"/>
              <a:t/>
            </a:r>
            <a:br>
              <a:rPr lang="en-US" dirty="0"/>
            </a:br>
            <a:r>
              <a:rPr lang="en-US" dirty="0" smtClean="0">
                <a:solidFill>
                  <a:schemeClr val="accent5"/>
                </a:solidFill>
              </a:rPr>
              <a:t>Party </a:t>
            </a:r>
            <a:r>
              <a:rPr lang="en-US" dirty="0">
                <a:solidFill>
                  <a:schemeClr val="accent5"/>
                </a:solidFill>
              </a:rPr>
              <a:t>archive (The Archive of the Central Committee of the Communist Party of the Georgian SSR</a:t>
            </a:r>
            <a:r>
              <a:rPr lang="en-US" dirty="0" smtClean="0">
                <a:solidFill>
                  <a:schemeClr val="accent5"/>
                </a:solidFill>
              </a:rPr>
              <a:t>)</a:t>
            </a:r>
            <a:r>
              <a:rPr lang="en-US" b="1" dirty="0">
                <a:solidFill>
                  <a:schemeClr val="accent5"/>
                </a:solidFill>
              </a:rPr>
              <a:t> </a:t>
            </a:r>
            <a:r>
              <a:rPr lang="en-US" dirty="0"/>
              <a:t>Archival </a:t>
            </a:r>
            <a:r>
              <a:rPr lang="en-US" dirty="0" err="1" smtClean="0"/>
              <a:t>fonds</a:t>
            </a:r>
            <a:r>
              <a:rPr lang="en-US" dirty="0" smtClean="0"/>
              <a:t> </a:t>
            </a:r>
            <a:r>
              <a:rPr lang="en-US" dirty="0"/>
              <a:t>and materials on the history of the Communist Party of GSSR as well as the history of the Young Communist League (Komsomol) of GSSR</a:t>
            </a:r>
            <a:br>
              <a:rPr lang="en-US" dirty="0"/>
            </a:br>
            <a:endParaRPr lang="en-US" dirty="0"/>
          </a:p>
        </p:txBody>
      </p:sp>
      <p:sp>
        <p:nvSpPr>
          <p:cNvPr id="4" name="TextBox 3"/>
          <p:cNvSpPr txBox="1"/>
          <p:nvPr/>
        </p:nvSpPr>
        <p:spPr>
          <a:xfrm>
            <a:off x="1274617" y="6211669"/>
            <a:ext cx="10187710" cy="646331"/>
          </a:xfrm>
          <a:prstGeom prst="rect">
            <a:avLst/>
          </a:prstGeom>
          <a:noFill/>
        </p:spPr>
        <p:txBody>
          <a:bodyPr wrap="square" rtlCol="0">
            <a:spAutoFit/>
          </a:bodyPr>
          <a:lstStyle/>
          <a:p>
            <a:r>
              <a:rPr lang="en-US" dirty="0"/>
              <a:t>*The former KGB’s central building caught fire during the “Tbilisi War” of 1991-1992. As a result, 210,000 archival files were destroyed - 80% of the entire collection. </a:t>
            </a:r>
            <a:r>
              <a:rPr lang="en-US" i="1" dirty="0"/>
              <a:t>Source: </a:t>
            </a:r>
            <a:r>
              <a:rPr lang="en-US" b="1" i="1" dirty="0">
                <a:hlinkClick r:id="rId2"/>
              </a:rPr>
              <a:t>http://archive.mia.gov.ge</a:t>
            </a:r>
            <a:endParaRPr lang="en-US" b="1" i="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4075" y="1050248"/>
            <a:ext cx="3377923" cy="254623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14076" y="3778103"/>
            <a:ext cx="3377923" cy="2251949"/>
          </a:xfrm>
          <a:prstGeom prst="rect">
            <a:avLst/>
          </a:prstGeom>
        </p:spPr>
      </p:pic>
    </p:spTree>
    <p:extLst>
      <p:ext uri="{BB962C8B-B14F-4D97-AF65-F5344CB8AC3E}">
        <p14:creationId xmlns:p14="http://schemas.microsoft.com/office/powerpoint/2010/main" val="24430583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62470" y="1652241"/>
            <a:ext cx="10241280" cy="5078313"/>
          </a:xfrm>
          <a:prstGeom prst="rect">
            <a:avLst/>
          </a:prstGeom>
          <a:noFill/>
        </p:spPr>
        <p:txBody>
          <a:bodyPr wrap="square" rtlCol="0">
            <a:spAutoFit/>
          </a:bodyPr>
          <a:lstStyle/>
          <a:p>
            <a:r>
              <a:rPr lang="en-US" dirty="0">
                <a:solidFill>
                  <a:schemeClr val="accent5"/>
                </a:solidFill>
              </a:rPr>
              <a:t>Fond </a:t>
            </a:r>
            <a:r>
              <a:rPr lang="ru-RU" dirty="0">
                <a:solidFill>
                  <a:schemeClr val="accent5"/>
                </a:solidFill>
              </a:rPr>
              <a:t>№</a:t>
            </a:r>
            <a:r>
              <a:rPr lang="ru-RU" dirty="0" smtClean="0">
                <a:solidFill>
                  <a:schemeClr val="accent5"/>
                </a:solidFill>
              </a:rPr>
              <a:t>1</a:t>
            </a:r>
            <a:r>
              <a:rPr lang="en-US" dirty="0" smtClean="0">
                <a:solidFill>
                  <a:schemeClr val="accent5"/>
                </a:solidFill>
              </a:rPr>
              <a:t>,</a:t>
            </a:r>
            <a:r>
              <a:rPr lang="en-US" dirty="0" smtClean="0">
                <a:solidFill>
                  <a:schemeClr val="accent2"/>
                </a:solidFill>
              </a:rPr>
              <a:t> </a:t>
            </a:r>
            <a:r>
              <a:rPr lang="en-US" dirty="0" smtClean="0">
                <a:solidFill>
                  <a:schemeClr val="accent5"/>
                </a:solidFill>
              </a:rPr>
              <a:t>Normative </a:t>
            </a:r>
            <a:r>
              <a:rPr lang="en-US" dirty="0">
                <a:solidFill>
                  <a:schemeClr val="accent5"/>
                </a:solidFill>
              </a:rPr>
              <a:t>Acts </a:t>
            </a:r>
            <a:r>
              <a:rPr lang="en-US" dirty="0"/>
              <a:t>-</a:t>
            </a:r>
            <a:r>
              <a:rPr lang="ru-RU" dirty="0"/>
              <a:t> </a:t>
            </a:r>
            <a:r>
              <a:rPr lang="en-US" dirty="0"/>
              <a:t>Normative acts (decrees, orders and directives) passed by the Special Committee (Cheka), State Political Directorate (GPU), Joint State Political Directorate (OGPU), People’s Commissariat for Internal Affairs (NKVD) and Ministry of Internal Affairs (MVD).</a:t>
            </a:r>
            <a:endParaRPr lang="ka-GE" dirty="0"/>
          </a:p>
          <a:p>
            <a:endParaRPr lang="en-US" dirty="0"/>
          </a:p>
          <a:p>
            <a:r>
              <a:rPr lang="en-US" dirty="0" smtClean="0">
                <a:solidFill>
                  <a:schemeClr val="accent5"/>
                </a:solidFill>
              </a:rPr>
              <a:t>Fond </a:t>
            </a:r>
            <a:r>
              <a:rPr lang="ru-RU" dirty="0" smtClean="0">
                <a:solidFill>
                  <a:schemeClr val="accent5"/>
                </a:solidFill>
              </a:rPr>
              <a:t>№6</a:t>
            </a:r>
            <a:r>
              <a:rPr lang="en-US" dirty="0" smtClean="0">
                <a:solidFill>
                  <a:schemeClr val="accent5"/>
                </a:solidFill>
              </a:rPr>
              <a:t>,</a:t>
            </a:r>
            <a:r>
              <a:rPr lang="ru-RU" dirty="0" smtClean="0"/>
              <a:t> </a:t>
            </a:r>
            <a:r>
              <a:rPr lang="en-US" dirty="0">
                <a:solidFill>
                  <a:schemeClr val="accent5"/>
                </a:solidFill>
              </a:rPr>
              <a:t>Criminal Cases </a:t>
            </a:r>
            <a:r>
              <a:rPr lang="en-US" dirty="0"/>
              <a:t>- Criminal cases of the Special Committee (Cheka), State Political Directorate (GPU), Joint State Political Directorate (OGPU), People’s Commissariat for Internal Affairs (NKVD), State Security Committee (KGB) and Ministry of Internal Affairs (MVD). These documents </a:t>
            </a:r>
            <a:r>
              <a:rPr lang="en-US" dirty="0" smtClean="0"/>
              <a:t>were created between 1919-1989</a:t>
            </a:r>
            <a:r>
              <a:rPr lang="en-US" dirty="0"/>
              <a:t>. The Archive holds 20,000 criminal cases, most of which </a:t>
            </a:r>
            <a:r>
              <a:rPr lang="en-US" dirty="0" smtClean="0"/>
              <a:t>concern the persons </a:t>
            </a:r>
            <a:r>
              <a:rPr lang="en-US" dirty="0"/>
              <a:t>tried under the Article on political crimes: Article 58-10 (anti-Soviet agitation/propaganda) and 58-11 (organizing anti-Soviet activities).</a:t>
            </a:r>
          </a:p>
          <a:p>
            <a:r>
              <a:rPr lang="en-US" dirty="0"/>
              <a:t>This fond contains exclusive materials about the 1924 Uprising. These materials (4,100 cases) are dispersed throughout the files </a:t>
            </a:r>
            <a:r>
              <a:rPr lang="en-US" dirty="0" smtClean="0"/>
              <a:t>created between 1925-1927</a:t>
            </a:r>
            <a:r>
              <a:rPr lang="en-US" dirty="0"/>
              <a:t>.</a:t>
            </a:r>
            <a:br>
              <a:rPr lang="en-US" dirty="0"/>
            </a:br>
            <a:r>
              <a:rPr lang="en-US" dirty="0"/>
              <a:t>Fond </a:t>
            </a:r>
            <a:r>
              <a:rPr lang="ru-RU" dirty="0"/>
              <a:t>№6 </a:t>
            </a:r>
            <a:r>
              <a:rPr lang="en-US" dirty="0" smtClean="0"/>
              <a:t>holds 4,180 </a:t>
            </a:r>
            <a:r>
              <a:rPr lang="en-US" dirty="0"/>
              <a:t>criminal cases of the 1937-1938 Great Purge.</a:t>
            </a:r>
            <a:br>
              <a:rPr lang="en-US" dirty="0"/>
            </a:br>
            <a:r>
              <a:rPr lang="en-US" dirty="0"/>
              <a:t>Fond </a:t>
            </a:r>
            <a:r>
              <a:rPr lang="ru-RU" dirty="0"/>
              <a:t>№6</a:t>
            </a:r>
            <a:r>
              <a:rPr lang="en-US" dirty="0" smtClean="0"/>
              <a:t> </a:t>
            </a:r>
            <a:r>
              <a:rPr lang="en-US" dirty="0"/>
              <a:t>also includes criminal cases from the Second World War </a:t>
            </a:r>
            <a:r>
              <a:rPr lang="en-US" dirty="0" smtClean="0"/>
              <a:t>and </a:t>
            </a:r>
            <a:r>
              <a:rPr lang="en-US" dirty="0"/>
              <a:t>the following period (1939 - 1950). These cases were created on the basis of the Article 58-1 (treason), and those convicted were sentenced to 25 years in prison. Family members of the “traitors” were also tried.</a:t>
            </a:r>
            <a:br>
              <a:rPr lang="en-US" dirty="0"/>
            </a:br>
            <a:r>
              <a:rPr lang="en-US" dirty="0"/>
              <a:t>From the later decades, the cases include </a:t>
            </a:r>
            <a:r>
              <a:rPr lang="en-US" dirty="0" smtClean="0"/>
              <a:t>the </a:t>
            </a:r>
            <a:r>
              <a:rPr lang="en-US" dirty="0"/>
              <a:t>1970s dissident </a:t>
            </a:r>
            <a:r>
              <a:rPr lang="en-US" dirty="0" smtClean="0"/>
              <a:t>movement, Helsinki Group </a:t>
            </a:r>
            <a:r>
              <a:rPr lang="en-US" dirty="0"/>
              <a:t>and the twenty-two </a:t>
            </a:r>
            <a:r>
              <a:rPr lang="en-US" dirty="0" smtClean="0"/>
              <a:t>volumes </a:t>
            </a:r>
            <a:r>
              <a:rPr lang="en-US" dirty="0"/>
              <a:t>of the Hijackers Case (№8309) </a:t>
            </a:r>
            <a:r>
              <a:rPr lang="en-US" dirty="0" smtClean="0"/>
              <a:t>in the </a:t>
            </a:r>
            <a:r>
              <a:rPr lang="en-US" dirty="0"/>
              <a:t>1980s.</a:t>
            </a:r>
            <a:endParaRPr lang="ka-GE" dirty="0"/>
          </a:p>
        </p:txBody>
      </p:sp>
      <p:sp>
        <p:nvSpPr>
          <p:cNvPr id="5" name="Title 1"/>
          <p:cNvSpPr>
            <a:spLocks noGrp="1"/>
          </p:cNvSpPr>
          <p:nvPr>
            <p:ph type="title"/>
          </p:nvPr>
        </p:nvSpPr>
        <p:spPr>
          <a:xfrm>
            <a:off x="226030" y="186778"/>
            <a:ext cx="11517331" cy="1325563"/>
          </a:xfrm>
        </p:spPr>
        <p:txBody>
          <a:bodyPr>
            <a:normAutofit/>
          </a:bodyPr>
          <a:lstStyle/>
          <a:p>
            <a:pPr algn="ctr"/>
            <a:r>
              <a:rPr lang="en-US" sz="3600" b="1" dirty="0">
                <a:solidFill>
                  <a:schemeClr val="accent2"/>
                </a:solidFill>
              </a:rPr>
              <a:t>Most </a:t>
            </a:r>
            <a:r>
              <a:rPr lang="en-US" sz="3600" b="1" dirty="0" smtClean="0">
                <a:solidFill>
                  <a:schemeClr val="accent2"/>
                </a:solidFill>
              </a:rPr>
              <a:t>Important </a:t>
            </a:r>
            <a:r>
              <a:rPr lang="en-US" sz="3600" b="1" dirty="0">
                <a:solidFill>
                  <a:schemeClr val="accent2"/>
                </a:solidFill>
              </a:rPr>
              <a:t>C</a:t>
            </a:r>
            <a:r>
              <a:rPr lang="en-US" sz="3600" b="1" dirty="0" smtClean="0">
                <a:solidFill>
                  <a:schemeClr val="accent2"/>
                </a:solidFill>
              </a:rPr>
              <a:t>ollections </a:t>
            </a:r>
            <a:r>
              <a:rPr lang="en-US" sz="3600" b="1" dirty="0">
                <a:solidFill>
                  <a:schemeClr val="accent2"/>
                </a:solidFill>
              </a:rPr>
              <a:t>P</a:t>
            </a:r>
            <a:r>
              <a:rPr lang="en-US" sz="3600" b="1" dirty="0" smtClean="0">
                <a:solidFill>
                  <a:schemeClr val="accent2"/>
                </a:solidFill>
              </a:rPr>
              <a:t>reserved in the MIA Archive  (former KGB Archive) of Georgia </a:t>
            </a:r>
            <a:endParaRPr lang="en-US" sz="3600" dirty="0"/>
          </a:p>
        </p:txBody>
      </p:sp>
    </p:spTree>
    <p:extLst>
      <p:ext uri="{BB962C8B-B14F-4D97-AF65-F5344CB8AC3E}">
        <p14:creationId xmlns:p14="http://schemas.microsoft.com/office/powerpoint/2010/main" val="2999150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029" y="0"/>
            <a:ext cx="11839074" cy="1325563"/>
          </a:xfrm>
        </p:spPr>
        <p:txBody>
          <a:bodyPr>
            <a:normAutofit/>
          </a:bodyPr>
          <a:lstStyle/>
          <a:p>
            <a:pPr algn="ctr"/>
            <a:r>
              <a:rPr lang="en-US" sz="3600" b="1" dirty="0" smtClean="0">
                <a:solidFill>
                  <a:schemeClr val="accent2"/>
                </a:solidFill>
              </a:rPr>
              <a:t>The Most Important </a:t>
            </a:r>
            <a:r>
              <a:rPr lang="en-US" sz="3600" b="1" dirty="0">
                <a:solidFill>
                  <a:schemeClr val="accent2"/>
                </a:solidFill>
              </a:rPr>
              <a:t>C</a:t>
            </a:r>
            <a:r>
              <a:rPr lang="en-US" sz="3600" b="1" dirty="0" smtClean="0">
                <a:solidFill>
                  <a:schemeClr val="accent2"/>
                </a:solidFill>
              </a:rPr>
              <a:t>ollections Preserved in the </a:t>
            </a:r>
            <a:r>
              <a:rPr lang="en-US" sz="3600" b="1" dirty="0">
                <a:solidFill>
                  <a:schemeClr val="accent2"/>
                </a:solidFill>
              </a:rPr>
              <a:t>MIA </a:t>
            </a:r>
            <a:r>
              <a:rPr lang="en-US" sz="3600" b="1" dirty="0" smtClean="0">
                <a:solidFill>
                  <a:schemeClr val="accent2"/>
                </a:solidFill>
              </a:rPr>
              <a:t>Archive </a:t>
            </a:r>
            <a:r>
              <a:rPr lang="en-US" sz="3600" b="1" dirty="0">
                <a:solidFill>
                  <a:schemeClr val="accent2"/>
                </a:solidFill>
              </a:rPr>
              <a:t>of Georgia</a:t>
            </a:r>
            <a:endParaRPr lang="en-US" sz="3600" dirty="0"/>
          </a:p>
        </p:txBody>
      </p:sp>
      <p:sp>
        <p:nvSpPr>
          <p:cNvPr id="7" name="Rectangle 6"/>
          <p:cNvSpPr/>
          <p:nvPr/>
        </p:nvSpPr>
        <p:spPr>
          <a:xfrm>
            <a:off x="233777" y="6141061"/>
            <a:ext cx="8333169" cy="646331"/>
          </a:xfrm>
          <a:prstGeom prst="rect">
            <a:avLst/>
          </a:prstGeom>
        </p:spPr>
        <p:txBody>
          <a:bodyPr wrap="square">
            <a:spAutoFit/>
          </a:bodyPr>
          <a:lstStyle/>
          <a:p>
            <a:r>
              <a:rPr lang="en-US" dirty="0"/>
              <a:t>Documents and materials on repressions, deportations, and executions at different times</a:t>
            </a:r>
            <a:r>
              <a:rPr lang="ka-GE" dirty="0"/>
              <a:t>: </a:t>
            </a:r>
            <a:r>
              <a:rPr lang="en-US" dirty="0"/>
              <a:t>minutes, </a:t>
            </a:r>
            <a:r>
              <a:rPr lang="pt-BR" dirty="0"/>
              <a:t>so called </a:t>
            </a:r>
            <a:r>
              <a:rPr lang="pt-BR" i="1" dirty="0"/>
              <a:t>Troika</a:t>
            </a:r>
            <a:r>
              <a:rPr lang="pt-BR" dirty="0"/>
              <a:t> protocols, investigative </a:t>
            </a:r>
            <a:r>
              <a:rPr lang="pt-BR" dirty="0" smtClean="0"/>
              <a:t>materials, </a:t>
            </a:r>
            <a:r>
              <a:rPr lang="pt-BR" dirty="0"/>
              <a:t>etc.</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41" y="1193584"/>
            <a:ext cx="3022318" cy="392523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1309" y="1485141"/>
            <a:ext cx="3951275" cy="2497697"/>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0607" y="4054637"/>
            <a:ext cx="2730967" cy="1984768"/>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83779" y="1387213"/>
            <a:ext cx="2896110" cy="1984768"/>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1153" y="3341282"/>
            <a:ext cx="3755802" cy="2712524"/>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12994" y="3722523"/>
            <a:ext cx="2662980" cy="3106810"/>
          </a:xfrm>
          <a:prstGeom prst="rect">
            <a:avLst/>
          </a:prstGeom>
        </p:spPr>
      </p:pic>
    </p:spTree>
    <p:extLst>
      <p:ext uri="{BB962C8B-B14F-4D97-AF65-F5344CB8AC3E}">
        <p14:creationId xmlns:p14="http://schemas.microsoft.com/office/powerpoint/2010/main" val="32027878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4138" y="5289646"/>
            <a:ext cx="11155680" cy="1200329"/>
          </a:xfrm>
          <a:prstGeom prst="rect">
            <a:avLst/>
          </a:prstGeom>
        </p:spPr>
        <p:txBody>
          <a:bodyPr wrap="square">
            <a:spAutoFit/>
          </a:bodyPr>
          <a:lstStyle/>
          <a:p>
            <a:r>
              <a:rPr lang="en-US" dirty="0"/>
              <a:t>Documents concerning the events of March 1956</a:t>
            </a:r>
            <a:r>
              <a:rPr lang="ka-GE" dirty="0"/>
              <a:t>, </a:t>
            </a:r>
            <a:r>
              <a:rPr lang="en-US" dirty="0"/>
              <a:t>also known as the 1956 Tbilisi riots or 9 March massacre</a:t>
            </a:r>
            <a:r>
              <a:rPr lang="ka-GE" dirty="0"/>
              <a:t> </a:t>
            </a:r>
            <a:r>
              <a:rPr lang="en-US" dirty="0"/>
              <a:t>- </a:t>
            </a:r>
            <a:r>
              <a:rPr lang="en-US" dirty="0" smtClean="0"/>
              <a:t>the </a:t>
            </a:r>
            <a:r>
              <a:rPr lang="en-US" dirty="0"/>
              <a:t>center of the protests was the capital of the republic, Tbilisi, where spontaneous rallies to mark the third anniversary of Stalin's death and </a:t>
            </a:r>
            <a:r>
              <a:rPr lang="en-US" dirty="0" smtClean="0"/>
              <a:t>protest denunciation </a:t>
            </a:r>
            <a:r>
              <a:rPr lang="en-US" dirty="0"/>
              <a:t>of Stalin’s cult by </a:t>
            </a:r>
            <a:r>
              <a:rPr lang="en-US" dirty="0" smtClean="0"/>
              <a:t>Khrushchev </a:t>
            </a:r>
            <a:r>
              <a:rPr lang="en-US" dirty="0"/>
              <a:t>quickly evolved into an uncontrollable mass demonstration and rioting and resulted in the death of at least 22 people.</a:t>
            </a:r>
          </a:p>
        </p:txBody>
      </p:sp>
      <p:sp>
        <p:nvSpPr>
          <p:cNvPr id="6" name="Rectangle 5"/>
          <p:cNvSpPr/>
          <p:nvPr/>
        </p:nvSpPr>
        <p:spPr>
          <a:xfrm>
            <a:off x="3992590" y="4716083"/>
            <a:ext cx="184731" cy="369332"/>
          </a:xfrm>
          <a:prstGeom prst="rect">
            <a:avLst/>
          </a:prstGeom>
        </p:spPr>
        <p:txBody>
          <a:bodyPr wrap="none">
            <a:spAutoFit/>
          </a:bodyPr>
          <a:lstStyle/>
          <a:p>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2527" y="183969"/>
            <a:ext cx="3295567" cy="471678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6872" y="572866"/>
            <a:ext cx="3320898" cy="3608809"/>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0386" y="393247"/>
            <a:ext cx="3079184" cy="4599835"/>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7597" y="1484289"/>
            <a:ext cx="2531259" cy="3601126"/>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99606" y="258958"/>
            <a:ext cx="2903991" cy="2118312"/>
          </a:xfrm>
          <a:prstGeom prst="rect">
            <a:avLst/>
          </a:prstGeom>
        </p:spPr>
      </p:pic>
    </p:spTree>
    <p:extLst>
      <p:ext uri="{BB962C8B-B14F-4D97-AF65-F5344CB8AC3E}">
        <p14:creationId xmlns:p14="http://schemas.microsoft.com/office/powerpoint/2010/main" val="30137086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695" y="176577"/>
            <a:ext cx="2675007" cy="3822498"/>
          </a:xfrm>
          <a:prstGeom prst="rect">
            <a:avLst/>
          </a:prstGeom>
        </p:spPr>
      </p:pic>
      <p:sp>
        <p:nvSpPr>
          <p:cNvPr id="6" name="Rectangle 5"/>
          <p:cNvSpPr/>
          <p:nvPr/>
        </p:nvSpPr>
        <p:spPr>
          <a:xfrm>
            <a:off x="1657428" y="6137128"/>
            <a:ext cx="3401574" cy="646331"/>
          </a:xfrm>
          <a:prstGeom prst="rect">
            <a:avLst/>
          </a:prstGeom>
        </p:spPr>
        <p:txBody>
          <a:bodyPr wrap="square">
            <a:spAutoFit/>
          </a:bodyPr>
          <a:lstStyle/>
          <a:p>
            <a:r>
              <a:rPr lang="en-US" dirty="0"/>
              <a:t>Criminal cases of</a:t>
            </a:r>
            <a:r>
              <a:rPr lang="ka-GE" dirty="0"/>
              <a:t> </a:t>
            </a:r>
            <a:r>
              <a:rPr lang="en-US" dirty="0"/>
              <a:t>the dissidents, surveillance and control</a:t>
            </a:r>
            <a:r>
              <a:rPr lang="ka-GE" dirty="0"/>
              <a:t> </a:t>
            </a:r>
            <a:r>
              <a:rPr lang="en-US" dirty="0"/>
              <a:t>of citizens</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281" y="3223970"/>
            <a:ext cx="2210401" cy="2947202"/>
          </a:xfrm>
          <a:prstGeom prst="rect">
            <a:avLst/>
          </a:prstGeom>
        </p:spPr>
      </p:pic>
      <p:sp>
        <p:nvSpPr>
          <p:cNvPr id="9" name="TextBox 8"/>
          <p:cNvSpPr txBox="1"/>
          <p:nvPr/>
        </p:nvSpPr>
        <p:spPr>
          <a:xfrm>
            <a:off x="6714836" y="6090962"/>
            <a:ext cx="4396509" cy="369332"/>
          </a:xfrm>
          <a:prstGeom prst="rect">
            <a:avLst/>
          </a:prstGeom>
          <a:noFill/>
        </p:spPr>
        <p:txBody>
          <a:bodyPr wrap="square" rtlCol="0">
            <a:spAutoFit/>
          </a:bodyPr>
          <a:lstStyle/>
          <a:p>
            <a:r>
              <a:rPr lang="en-US" dirty="0"/>
              <a:t>Activities of the Communist Party of Georgia</a:t>
            </a:r>
          </a:p>
        </p:txBody>
      </p:sp>
      <p:sp>
        <p:nvSpPr>
          <p:cNvPr id="10" name="TextBox 9"/>
          <p:cNvSpPr txBox="1"/>
          <p:nvPr/>
        </p:nvSpPr>
        <p:spPr>
          <a:xfrm>
            <a:off x="2890682" y="1164496"/>
            <a:ext cx="3011054" cy="923330"/>
          </a:xfrm>
          <a:prstGeom prst="rect">
            <a:avLst/>
          </a:prstGeom>
          <a:noFill/>
        </p:spPr>
        <p:txBody>
          <a:bodyPr wrap="square" rtlCol="0">
            <a:spAutoFit/>
          </a:bodyPr>
          <a:lstStyle/>
          <a:p>
            <a:r>
              <a:rPr lang="en-US" dirty="0">
                <a:solidFill>
                  <a:schemeClr val="accent5"/>
                </a:solidFill>
              </a:rPr>
              <a:t>The case of arrested </a:t>
            </a:r>
            <a:r>
              <a:rPr lang="en-US" dirty="0" err="1">
                <a:solidFill>
                  <a:schemeClr val="accent5"/>
                </a:solidFill>
              </a:rPr>
              <a:t>Merab</a:t>
            </a:r>
            <a:r>
              <a:rPr lang="en-US" dirty="0">
                <a:solidFill>
                  <a:schemeClr val="accent5"/>
                </a:solidFill>
              </a:rPr>
              <a:t> </a:t>
            </a:r>
            <a:r>
              <a:rPr lang="en-US" dirty="0" err="1">
                <a:solidFill>
                  <a:schemeClr val="accent5"/>
                </a:solidFill>
              </a:rPr>
              <a:t>Kostava</a:t>
            </a:r>
            <a:r>
              <a:rPr lang="en-US" dirty="0">
                <a:solidFill>
                  <a:schemeClr val="accent5"/>
                </a:solidFill>
              </a:rPr>
              <a:t>,</a:t>
            </a:r>
            <a:r>
              <a:rPr lang="ka-GE" dirty="0">
                <a:solidFill>
                  <a:schemeClr val="accent5"/>
                </a:solidFill>
              </a:rPr>
              <a:t> </a:t>
            </a:r>
            <a:r>
              <a:rPr lang="en-US" dirty="0">
                <a:solidFill>
                  <a:schemeClr val="accent5"/>
                </a:solidFill>
              </a:rPr>
              <a:t>later the national hero of Georgia, 1957</a:t>
            </a:r>
          </a:p>
        </p:txBody>
      </p:sp>
      <p:sp>
        <p:nvSpPr>
          <p:cNvPr id="11" name="TextBox 10"/>
          <p:cNvSpPr txBox="1"/>
          <p:nvPr/>
        </p:nvSpPr>
        <p:spPr>
          <a:xfrm>
            <a:off x="2890682" y="3999075"/>
            <a:ext cx="3011054" cy="1754326"/>
          </a:xfrm>
          <a:prstGeom prst="rect">
            <a:avLst/>
          </a:prstGeom>
          <a:noFill/>
        </p:spPr>
        <p:txBody>
          <a:bodyPr wrap="square" rtlCol="0">
            <a:spAutoFit/>
          </a:bodyPr>
          <a:lstStyle/>
          <a:p>
            <a:r>
              <a:rPr lang="en-US" dirty="0">
                <a:solidFill>
                  <a:schemeClr val="accent5"/>
                </a:solidFill>
              </a:rPr>
              <a:t>The case of the Central Committee of Georgia concerning the behavior of students at one of the schools in Tbilisi and their political education</a:t>
            </a:r>
            <a:r>
              <a:rPr lang="ka-GE" dirty="0">
                <a:solidFill>
                  <a:schemeClr val="accent5"/>
                </a:solidFill>
              </a:rPr>
              <a:t>,</a:t>
            </a:r>
            <a:r>
              <a:rPr lang="en-US" dirty="0">
                <a:solidFill>
                  <a:schemeClr val="accent5"/>
                </a:solidFill>
              </a:rPr>
              <a:t> 1937</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5016" y="446127"/>
            <a:ext cx="6136144" cy="4704447"/>
          </a:xfrm>
          <a:prstGeom prst="rect">
            <a:avLst/>
          </a:prstGeom>
        </p:spPr>
      </p:pic>
      <p:sp>
        <p:nvSpPr>
          <p:cNvPr id="13" name="TextBox 12"/>
          <p:cNvSpPr txBox="1"/>
          <p:nvPr/>
        </p:nvSpPr>
        <p:spPr>
          <a:xfrm>
            <a:off x="6044398" y="5293076"/>
            <a:ext cx="5737381" cy="646331"/>
          </a:xfrm>
          <a:prstGeom prst="rect">
            <a:avLst/>
          </a:prstGeom>
          <a:noFill/>
        </p:spPr>
        <p:txBody>
          <a:bodyPr wrap="square" rtlCol="0">
            <a:spAutoFit/>
          </a:bodyPr>
          <a:lstStyle/>
          <a:p>
            <a:pPr algn="ctr"/>
            <a:r>
              <a:rPr lang="en-US" dirty="0">
                <a:solidFill>
                  <a:schemeClr val="accent5"/>
                </a:solidFill>
              </a:rPr>
              <a:t>Proposal on the erection of </a:t>
            </a:r>
            <a:r>
              <a:rPr lang="en-US" dirty="0" smtClean="0">
                <a:solidFill>
                  <a:schemeClr val="accent5"/>
                </a:solidFill>
              </a:rPr>
              <a:t>Stalin’s statue </a:t>
            </a:r>
            <a:r>
              <a:rPr lang="en-US" dirty="0">
                <a:solidFill>
                  <a:schemeClr val="accent5"/>
                </a:solidFill>
              </a:rPr>
              <a:t>in the center of Tbilisi, 1948</a:t>
            </a:r>
          </a:p>
        </p:txBody>
      </p:sp>
    </p:spTree>
    <p:extLst>
      <p:ext uri="{BB962C8B-B14F-4D97-AF65-F5344CB8AC3E}">
        <p14:creationId xmlns:p14="http://schemas.microsoft.com/office/powerpoint/2010/main" val="12398430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8719" y="907900"/>
            <a:ext cx="5301607" cy="5909310"/>
          </a:xfrm>
          <a:prstGeom prst="rect">
            <a:avLst/>
          </a:prstGeom>
          <a:noFill/>
        </p:spPr>
        <p:txBody>
          <a:bodyPr wrap="square" rtlCol="0">
            <a:spAutoFit/>
          </a:bodyPr>
          <a:lstStyle/>
          <a:p>
            <a:r>
              <a:rPr lang="en-US" dirty="0">
                <a:solidFill>
                  <a:schemeClr val="accent5"/>
                </a:solidFill>
              </a:rPr>
              <a:t>Fond</a:t>
            </a:r>
            <a:r>
              <a:rPr lang="ru-RU" dirty="0">
                <a:solidFill>
                  <a:schemeClr val="accent5"/>
                </a:solidFill>
              </a:rPr>
              <a:t> №</a:t>
            </a:r>
            <a:r>
              <a:rPr lang="ru-RU" dirty="0" smtClean="0">
                <a:solidFill>
                  <a:schemeClr val="accent5"/>
                </a:solidFill>
              </a:rPr>
              <a:t>13</a:t>
            </a:r>
            <a:r>
              <a:rPr lang="en-US" dirty="0" smtClean="0">
                <a:solidFill>
                  <a:schemeClr val="accent5"/>
                </a:solidFill>
              </a:rPr>
              <a:t>, Special </a:t>
            </a:r>
            <a:r>
              <a:rPr lang="en-US" dirty="0">
                <a:solidFill>
                  <a:schemeClr val="accent5"/>
                </a:solidFill>
              </a:rPr>
              <a:t>Exiles</a:t>
            </a:r>
            <a:r>
              <a:rPr lang="ka-GE" dirty="0">
                <a:solidFill>
                  <a:schemeClr val="accent5"/>
                </a:solidFill>
              </a:rPr>
              <a:t> </a:t>
            </a:r>
            <a:r>
              <a:rPr lang="ka-GE" b="1" dirty="0"/>
              <a:t>– </a:t>
            </a:r>
            <a:r>
              <a:rPr lang="en-US" dirty="0"/>
              <a:t>This fond collects the lists of exiled persons and cases of “special exile” from 1941 to 1951. Exiles were </a:t>
            </a:r>
            <a:r>
              <a:rPr lang="en-US" dirty="0" smtClean="0"/>
              <a:t>resettled </a:t>
            </a:r>
            <a:r>
              <a:rPr lang="en-US" dirty="0"/>
              <a:t>in Central Asia (Uzbekistan, Kazakhstan and Kyrgyzstan) and Siberia. </a:t>
            </a:r>
            <a:br>
              <a:rPr lang="en-US" dirty="0"/>
            </a:br>
            <a:r>
              <a:rPr lang="en-US" dirty="0"/>
              <a:t>On the basis of the Resolution №744, passed by the USSR Defense Committee on </a:t>
            </a:r>
            <a:r>
              <a:rPr lang="en-US" dirty="0" smtClean="0"/>
              <a:t>8 October, </a:t>
            </a:r>
            <a:r>
              <a:rPr lang="en-US" dirty="0"/>
              <a:t>1941, all ethnic Germans were re-settled. </a:t>
            </a:r>
            <a:br>
              <a:rPr lang="en-US" dirty="0"/>
            </a:br>
            <a:r>
              <a:rPr lang="en-US" dirty="0"/>
              <a:t>On the basis of the Resolution №6279, passed by the USSR Defense Committee on 31 July, 1944, </a:t>
            </a:r>
            <a:r>
              <a:rPr lang="en-US" dirty="0" err="1"/>
              <a:t>Meskhetians</a:t>
            </a:r>
            <a:r>
              <a:rPr lang="en-US" dirty="0"/>
              <a:t>, Azerbaijanis, Kurds, </a:t>
            </a:r>
            <a:r>
              <a:rPr lang="en-US" dirty="0" err="1"/>
              <a:t>Iezids</a:t>
            </a:r>
            <a:r>
              <a:rPr lang="en-US" dirty="0"/>
              <a:t>, </a:t>
            </a:r>
            <a:r>
              <a:rPr lang="en-US" dirty="0" err="1"/>
              <a:t>Khemshils</a:t>
            </a:r>
            <a:r>
              <a:rPr lang="en-US" dirty="0"/>
              <a:t>, </a:t>
            </a:r>
            <a:r>
              <a:rPr lang="en-US" dirty="0" err="1"/>
              <a:t>Adjarans</a:t>
            </a:r>
            <a:r>
              <a:rPr lang="en-US" dirty="0"/>
              <a:t>, Iranians and Turks were re-settled.</a:t>
            </a:r>
          </a:p>
          <a:p>
            <a:r>
              <a:rPr lang="en-US" dirty="0"/>
              <a:t>On the basis of the Resolution №2214-856, passed by the USSR Council of Ministers on 29 May, 1949, </a:t>
            </a:r>
            <a:r>
              <a:rPr lang="en-US" dirty="0" err="1"/>
              <a:t>Dashnak</a:t>
            </a:r>
            <a:r>
              <a:rPr lang="en-US" dirty="0"/>
              <a:t>, Armenian, Greek and Turkish families were exiled from Georgia.</a:t>
            </a:r>
          </a:p>
          <a:p>
            <a:r>
              <a:rPr lang="en-US" dirty="0"/>
              <a:t>On the basis of the Resolution №4893-2113б, passed by the USSR Council of Ministers on 29 November, 1951, Georgians (primarily from the Adjara region), Azerbaijanis (the relatives of émigrés) and former prisoners of war and their families were re-settled. </a:t>
            </a:r>
            <a:endParaRPr lang="ka-GE" dirty="0"/>
          </a:p>
          <a:p>
            <a:endParaRPr lang="ka-GE"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0680" y="907900"/>
            <a:ext cx="5817397" cy="5150515"/>
          </a:xfrm>
          <a:prstGeom prst="rect">
            <a:avLst/>
          </a:prstGeom>
        </p:spPr>
      </p:pic>
      <p:sp>
        <p:nvSpPr>
          <p:cNvPr id="2" name="TextBox 1"/>
          <p:cNvSpPr txBox="1"/>
          <p:nvPr/>
        </p:nvSpPr>
        <p:spPr>
          <a:xfrm>
            <a:off x="6598445" y="6058415"/>
            <a:ext cx="5033555" cy="646331"/>
          </a:xfrm>
          <a:prstGeom prst="rect">
            <a:avLst/>
          </a:prstGeom>
          <a:noFill/>
        </p:spPr>
        <p:txBody>
          <a:bodyPr wrap="square" rtlCol="0">
            <a:spAutoFit/>
          </a:bodyPr>
          <a:lstStyle/>
          <a:p>
            <a:r>
              <a:rPr lang="en-US" dirty="0" smtClean="0"/>
              <a:t>Resettled Georgians </a:t>
            </a:r>
            <a:r>
              <a:rPr lang="en-US" dirty="0"/>
              <a:t>in the </a:t>
            </a:r>
            <a:r>
              <a:rPr lang="en-US" dirty="0" err="1"/>
              <a:t>Solovki</a:t>
            </a:r>
            <a:r>
              <a:rPr lang="en-US" dirty="0"/>
              <a:t> prison camp, 1920’s</a:t>
            </a:r>
          </a:p>
        </p:txBody>
      </p:sp>
      <p:sp>
        <p:nvSpPr>
          <p:cNvPr id="6" name="Title 1"/>
          <p:cNvSpPr>
            <a:spLocks noGrp="1"/>
          </p:cNvSpPr>
          <p:nvPr>
            <p:ph type="title"/>
          </p:nvPr>
        </p:nvSpPr>
        <p:spPr>
          <a:xfrm>
            <a:off x="327509" y="-31476"/>
            <a:ext cx="11517331" cy="977879"/>
          </a:xfrm>
        </p:spPr>
        <p:txBody>
          <a:bodyPr>
            <a:normAutofit/>
          </a:bodyPr>
          <a:lstStyle/>
          <a:p>
            <a:pPr algn="ctr"/>
            <a:r>
              <a:rPr lang="en-US" sz="2800" b="1" dirty="0">
                <a:solidFill>
                  <a:schemeClr val="accent2"/>
                </a:solidFill>
              </a:rPr>
              <a:t>Most </a:t>
            </a:r>
            <a:r>
              <a:rPr lang="en-US" sz="2800" b="1" dirty="0" smtClean="0">
                <a:solidFill>
                  <a:schemeClr val="accent2"/>
                </a:solidFill>
              </a:rPr>
              <a:t>Important </a:t>
            </a:r>
            <a:r>
              <a:rPr lang="en-US" sz="2800" b="1" dirty="0">
                <a:solidFill>
                  <a:schemeClr val="accent2"/>
                </a:solidFill>
              </a:rPr>
              <a:t>C</a:t>
            </a:r>
            <a:r>
              <a:rPr lang="en-US" sz="2800" b="1" dirty="0" smtClean="0">
                <a:solidFill>
                  <a:schemeClr val="accent2"/>
                </a:solidFill>
              </a:rPr>
              <a:t>ollections </a:t>
            </a:r>
            <a:r>
              <a:rPr lang="en-US" sz="2800" b="1" dirty="0">
                <a:solidFill>
                  <a:schemeClr val="accent2"/>
                </a:solidFill>
              </a:rPr>
              <a:t>P</a:t>
            </a:r>
            <a:r>
              <a:rPr lang="en-US" sz="2800" b="1" dirty="0" smtClean="0">
                <a:solidFill>
                  <a:schemeClr val="accent2"/>
                </a:solidFill>
              </a:rPr>
              <a:t>reserved in the MIA Archive  (former KGB Archive) of Georgia </a:t>
            </a:r>
            <a:endParaRPr lang="en-US" sz="2800" dirty="0"/>
          </a:p>
        </p:txBody>
      </p:sp>
    </p:spTree>
    <p:extLst>
      <p:ext uri="{BB962C8B-B14F-4D97-AF65-F5344CB8AC3E}">
        <p14:creationId xmlns:p14="http://schemas.microsoft.com/office/powerpoint/2010/main" val="23758180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14858" y="1520008"/>
            <a:ext cx="10515600" cy="5168176"/>
          </a:xfrm>
        </p:spPr>
        <p:txBody>
          <a:bodyPr>
            <a:normAutofit lnSpcReduction="10000"/>
          </a:bodyPr>
          <a:lstStyle/>
          <a:p>
            <a:pPr marL="0" indent="0">
              <a:buNone/>
            </a:pPr>
            <a:r>
              <a:rPr lang="en-US" sz="1800" dirty="0">
                <a:solidFill>
                  <a:schemeClr val="accent5"/>
                </a:solidFill>
              </a:rPr>
              <a:t>Fond </a:t>
            </a:r>
            <a:r>
              <a:rPr lang="ru-RU" sz="1800" dirty="0">
                <a:solidFill>
                  <a:schemeClr val="accent5"/>
                </a:solidFill>
              </a:rPr>
              <a:t>№</a:t>
            </a:r>
            <a:r>
              <a:rPr lang="ru-RU" sz="1800" dirty="0" smtClean="0">
                <a:solidFill>
                  <a:schemeClr val="accent5"/>
                </a:solidFill>
              </a:rPr>
              <a:t>1</a:t>
            </a:r>
            <a:r>
              <a:rPr lang="en-US" sz="1800" dirty="0" smtClean="0">
                <a:solidFill>
                  <a:schemeClr val="accent5"/>
                </a:solidFill>
              </a:rPr>
              <a:t>, </a:t>
            </a:r>
            <a:r>
              <a:rPr lang="en-US" sz="1800" dirty="0">
                <a:solidFill>
                  <a:schemeClr val="accent5"/>
                </a:solidFill>
              </a:rPr>
              <a:t>Special </a:t>
            </a:r>
            <a:r>
              <a:rPr lang="en-US" sz="1800" dirty="0" smtClean="0">
                <a:solidFill>
                  <a:schemeClr val="accent5"/>
                </a:solidFill>
              </a:rPr>
              <a:t>Folders </a:t>
            </a:r>
            <a:r>
              <a:rPr lang="en-US" sz="1800" b="1" dirty="0"/>
              <a:t>- </a:t>
            </a:r>
            <a:r>
              <a:rPr lang="en-US" sz="1800" dirty="0"/>
              <a:t>This fond consists of “Special </a:t>
            </a:r>
            <a:r>
              <a:rPr lang="en-US" sz="1800" dirty="0" smtClean="0"/>
              <a:t>Folders</a:t>
            </a:r>
            <a:r>
              <a:rPr lang="en-US" sz="1800" dirty="0" smtClean="0"/>
              <a:t>”</a:t>
            </a:r>
            <a:r>
              <a:rPr lang="ru-RU" sz="1800" dirty="0" smtClean="0"/>
              <a:t> (1921-1990) </a:t>
            </a:r>
            <a:r>
              <a:rPr lang="en-US" sz="1800" dirty="0" smtClean="0"/>
              <a:t>, </a:t>
            </a:r>
            <a:r>
              <a:rPr lang="en-US" sz="1800" dirty="0"/>
              <a:t>resolutions passed by the Central Committee of the Communist Party of Georgia. Noteworthy topics in these documents include the Trotskyites, the Great Purge of 1937-1938, Georgian national legions in Germany during </a:t>
            </a:r>
            <a:r>
              <a:rPr lang="en-US" sz="1800" dirty="0" smtClean="0"/>
              <a:t>the Second World </a:t>
            </a:r>
            <a:r>
              <a:rPr lang="en-US" sz="1800" dirty="0"/>
              <a:t>War </a:t>
            </a:r>
            <a:r>
              <a:rPr lang="en-US" sz="1800" dirty="0" smtClean="0"/>
              <a:t>and </a:t>
            </a:r>
            <a:r>
              <a:rPr lang="en-US" sz="1800" dirty="0"/>
              <a:t>the events of </a:t>
            </a:r>
            <a:r>
              <a:rPr lang="en-US" sz="1800" dirty="0" smtClean="0"/>
              <a:t>9 March, </a:t>
            </a:r>
            <a:r>
              <a:rPr lang="en-US" sz="1800" dirty="0"/>
              <a:t>1956, in Tbilisi.</a:t>
            </a:r>
            <a:endParaRPr lang="ka-GE" sz="1800" dirty="0"/>
          </a:p>
          <a:p>
            <a:pPr marL="0" indent="0">
              <a:buNone/>
            </a:pPr>
            <a:r>
              <a:rPr lang="en-US" sz="1800" dirty="0">
                <a:solidFill>
                  <a:schemeClr val="accent5"/>
                </a:solidFill>
              </a:rPr>
              <a:t>Fond </a:t>
            </a:r>
            <a:r>
              <a:rPr lang="ru-RU" sz="1800" dirty="0" smtClean="0">
                <a:solidFill>
                  <a:schemeClr val="accent5"/>
                </a:solidFill>
              </a:rPr>
              <a:t>№</a:t>
            </a:r>
            <a:r>
              <a:rPr lang="en-US" sz="1800" dirty="0" smtClean="0">
                <a:solidFill>
                  <a:schemeClr val="accent5"/>
                </a:solidFill>
              </a:rPr>
              <a:t>8, </a:t>
            </a:r>
            <a:r>
              <a:rPr lang="en-US" sz="1800" dirty="0">
                <a:solidFill>
                  <a:schemeClr val="accent5"/>
                </a:solidFill>
              </a:rPr>
              <a:t>The Party History Institute</a:t>
            </a:r>
            <a:r>
              <a:rPr lang="ka-GE" sz="1800" dirty="0">
                <a:solidFill>
                  <a:schemeClr val="accent5"/>
                </a:solidFill>
              </a:rPr>
              <a:t> </a:t>
            </a:r>
            <a:r>
              <a:rPr lang="ka-GE" sz="1800" dirty="0"/>
              <a:t>- </a:t>
            </a:r>
            <a:r>
              <a:rPr lang="en-US" sz="1800" dirty="0"/>
              <a:t>Memoirs of well-known Georgian Bolsheviks, the establishment of the Georgian social-democratic</a:t>
            </a:r>
            <a:r>
              <a:rPr lang="ka-GE" sz="1800" dirty="0"/>
              <a:t> </a:t>
            </a:r>
            <a:r>
              <a:rPr lang="en-US" sz="1800" dirty="0"/>
              <a:t>organizations, the Bolshevik-Menshevik split, opposition to the Tsarist Caucasian Administration, the Civil War and Stalin. This fond also contains documents about the First and Second</a:t>
            </a:r>
            <a:r>
              <a:rPr lang="ka-GE" sz="1800" dirty="0"/>
              <a:t> </a:t>
            </a:r>
            <a:r>
              <a:rPr lang="en-US" sz="1800" dirty="0"/>
              <a:t>Revolutions in pre-Soviet Russia (1905-1907 and 1917), the anti-Bolshevik uprising of the Democratic Republic of Georgia, and Georgia’s subsequent invasion by the</a:t>
            </a:r>
            <a:r>
              <a:rPr lang="ka-GE" sz="1800" dirty="0"/>
              <a:t> </a:t>
            </a:r>
            <a:r>
              <a:rPr lang="en-US" sz="1800" dirty="0"/>
              <a:t>Red Army.</a:t>
            </a:r>
          </a:p>
          <a:p>
            <a:pPr marL="0" indent="0">
              <a:buNone/>
            </a:pPr>
            <a:r>
              <a:rPr lang="en-US" sz="1800" dirty="0">
                <a:solidFill>
                  <a:schemeClr val="accent5"/>
                </a:solidFill>
              </a:rPr>
              <a:t>Fond </a:t>
            </a:r>
            <a:r>
              <a:rPr lang="ru-RU" sz="1800" dirty="0">
                <a:solidFill>
                  <a:schemeClr val="accent5"/>
                </a:solidFill>
              </a:rPr>
              <a:t>№</a:t>
            </a:r>
            <a:r>
              <a:rPr lang="ru-RU" sz="1800" dirty="0" smtClean="0">
                <a:solidFill>
                  <a:schemeClr val="accent5"/>
                </a:solidFill>
              </a:rPr>
              <a:t>1</a:t>
            </a:r>
            <a:r>
              <a:rPr lang="en-US" sz="1800" dirty="0" smtClean="0">
                <a:solidFill>
                  <a:schemeClr val="accent5"/>
                </a:solidFill>
              </a:rPr>
              <a:t>3, </a:t>
            </a:r>
            <a:r>
              <a:rPr lang="en-US" sz="1800" dirty="0">
                <a:solidFill>
                  <a:schemeClr val="accent5"/>
                </a:solidFill>
              </a:rPr>
              <a:t>Transcaucasia Regional Committee of the Communist Party of </a:t>
            </a:r>
            <a:r>
              <a:rPr lang="en-US" sz="1800" dirty="0" smtClean="0">
                <a:solidFill>
                  <a:schemeClr val="accent5"/>
                </a:solidFill>
              </a:rPr>
              <a:t>Russia (1922-1937)</a:t>
            </a:r>
            <a:r>
              <a:rPr lang="en-US" sz="1800" b="1" dirty="0" smtClean="0"/>
              <a:t> - </a:t>
            </a:r>
            <a:r>
              <a:rPr lang="en-US" sz="1800" dirty="0"/>
              <a:t>This fond </a:t>
            </a:r>
            <a:r>
              <a:rPr lang="en-US" sz="1800" dirty="0" smtClean="0"/>
              <a:t>is particularly  important, because it consists </a:t>
            </a:r>
            <a:r>
              <a:rPr lang="en-US" sz="1800" dirty="0"/>
              <a:t>of presidium, plenum and secretariat protocols of the Transcaucasia Regional Committee of the Russian Soviet Federative Socialist Republic (RSFSR), and </a:t>
            </a:r>
            <a:r>
              <a:rPr lang="en-US" sz="1800" dirty="0" smtClean="0"/>
              <a:t>stenographic records </a:t>
            </a:r>
            <a:r>
              <a:rPr lang="en-US" sz="1800" dirty="0"/>
              <a:t>from Communist organization </a:t>
            </a:r>
            <a:r>
              <a:rPr lang="en-US" sz="1800" dirty="0" smtClean="0"/>
              <a:t>meetings of Armenian, Georgian</a:t>
            </a:r>
            <a:r>
              <a:rPr lang="en-US" sz="1800" dirty="0"/>
              <a:t> </a:t>
            </a:r>
            <a:r>
              <a:rPr lang="en-US" sz="1800" dirty="0" smtClean="0"/>
              <a:t>and Azerbaijan SSR. Documents </a:t>
            </a:r>
            <a:r>
              <a:rPr lang="en-US" sz="1800" dirty="0"/>
              <a:t>concerning the Transcaucasia Bolsheviks’ fight against Mensheviks (Georgia), </a:t>
            </a:r>
            <a:r>
              <a:rPr lang="en-US" sz="1800" dirty="0" err="1"/>
              <a:t>Dashnaks</a:t>
            </a:r>
            <a:r>
              <a:rPr lang="en-US" sz="1800" dirty="0"/>
              <a:t> (Armenia) and </a:t>
            </a:r>
            <a:r>
              <a:rPr lang="en-US" sz="1800" dirty="0" err="1" smtClean="0"/>
              <a:t>Musavats</a:t>
            </a:r>
            <a:r>
              <a:rPr lang="en-US" sz="1800" dirty="0" smtClean="0"/>
              <a:t> (Azerbaijan</a:t>
            </a:r>
            <a:r>
              <a:rPr lang="en-US" sz="1800" dirty="0"/>
              <a:t>) are </a:t>
            </a:r>
            <a:r>
              <a:rPr lang="en-US" sz="1800" dirty="0" smtClean="0"/>
              <a:t>of a special interest. </a:t>
            </a:r>
            <a:endParaRPr lang="en-US" sz="1800" dirty="0"/>
          </a:p>
          <a:p>
            <a:pPr marL="0" indent="0">
              <a:buNone/>
            </a:pPr>
            <a:r>
              <a:rPr lang="en-US" sz="1800" dirty="0">
                <a:solidFill>
                  <a:schemeClr val="accent5"/>
                </a:solidFill>
              </a:rPr>
              <a:t>Fond </a:t>
            </a:r>
            <a:r>
              <a:rPr lang="ru-RU" sz="1800" dirty="0">
                <a:solidFill>
                  <a:schemeClr val="accent5"/>
                </a:solidFill>
              </a:rPr>
              <a:t>№</a:t>
            </a:r>
            <a:r>
              <a:rPr lang="ru-RU" sz="1800" dirty="0" smtClean="0">
                <a:solidFill>
                  <a:schemeClr val="accent5"/>
                </a:solidFill>
              </a:rPr>
              <a:t>1</a:t>
            </a:r>
            <a:r>
              <a:rPr lang="en-US" sz="1800" dirty="0" smtClean="0">
                <a:solidFill>
                  <a:schemeClr val="accent5"/>
                </a:solidFill>
              </a:rPr>
              <a:t>4,</a:t>
            </a:r>
            <a:r>
              <a:rPr lang="en-US" sz="1800" b="1" dirty="0" smtClean="0">
                <a:solidFill>
                  <a:schemeClr val="accent5"/>
                </a:solidFill>
              </a:rPr>
              <a:t> </a:t>
            </a:r>
            <a:r>
              <a:rPr lang="en-US" sz="1800" dirty="0" smtClean="0">
                <a:solidFill>
                  <a:schemeClr val="accent5"/>
                </a:solidFill>
              </a:rPr>
              <a:t>Central </a:t>
            </a:r>
            <a:r>
              <a:rPr lang="en-US" sz="1800" dirty="0">
                <a:solidFill>
                  <a:schemeClr val="accent5"/>
                </a:solidFill>
              </a:rPr>
              <a:t>Committee of the Communist Party of Georgia (1921-1991</a:t>
            </a:r>
            <a:r>
              <a:rPr lang="en-US" sz="1800" dirty="0" smtClean="0">
                <a:solidFill>
                  <a:schemeClr val="accent5"/>
                </a:solidFill>
              </a:rPr>
              <a:t>)</a:t>
            </a:r>
            <a:r>
              <a:rPr lang="ka-GE" sz="1800" dirty="0" smtClean="0">
                <a:solidFill>
                  <a:schemeClr val="accent5"/>
                </a:solidFill>
              </a:rPr>
              <a:t> -</a:t>
            </a:r>
            <a:r>
              <a:rPr lang="en-US" sz="1800" b="1" dirty="0" smtClean="0"/>
              <a:t> </a:t>
            </a:r>
            <a:r>
              <a:rPr lang="en-US" sz="1800" dirty="0"/>
              <a:t>This is the largest fond, and arguably the most valuable. It consists of presidium, plenum and secretariat protocols of the Central Committee of the Communist Party, as well as stenographic accounts and reports concerning Georgia and its various regions. </a:t>
            </a:r>
            <a:r>
              <a:rPr lang="en-US" sz="1800" dirty="0" smtClean="0"/>
              <a:t>The </a:t>
            </a:r>
            <a:r>
              <a:rPr lang="en-US" sz="1800" dirty="0"/>
              <a:t>fond includes materials concerning the Autonomous Republics of Abkhazia, Adjara and South Ossetia.</a:t>
            </a:r>
            <a:r>
              <a:rPr lang="en-US" sz="1800" dirty="0" smtClean="0"/>
              <a:t> </a:t>
            </a:r>
            <a:r>
              <a:rPr lang="en-US" sz="1800" dirty="0"/>
              <a:t>This fond also holds materials on anti-Soviet activities, dissident organizations, 9 </a:t>
            </a:r>
            <a:r>
              <a:rPr lang="en-US" sz="1800" dirty="0" smtClean="0"/>
              <a:t>April </a:t>
            </a:r>
            <a:r>
              <a:rPr lang="en-US" sz="1800" dirty="0"/>
              <a:t>1989, Abkhazia and South Ossetia, and intra-Party conflicts. </a:t>
            </a:r>
          </a:p>
        </p:txBody>
      </p:sp>
      <p:sp>
        <p:nvSpPr>
          <p:cNvPr id="5" name="Title 1"/>
          <p:cNvSpPr>
            <a:spLocks noGrp="1"/>
          </p:cNvSpPr>
          <p:nvPr>
            <p:ph type="title"/>
          </p:nvPr>
        </p:nvSpPr>
        <p:spPr>
          <a:xfrm>
            <a:off x="1014858" y="71275"/>
            <a:ext cx="10515600" cy="1325563"/>
          </a:xfrm>
        </p:spPr>
        <p:txBody>
          <a:bodyPr>
            <a:normAutofit/>
          </a:bodyPr>
          <a:lstStyle/>
          <a:p>
            <a:pPr algn="ctr"/>
            <a:r>
              <a:rPr lang="en-US" sz="3600" b="1" dirty="0">
                <a:solidFill>
                  <a:schemeClr val="accent2"/>
                </a:solidFill>
              </a:rPr>
              <a:t>Most important collections preserved at the MIA </a:t>
            </a:r>
            <a:r>
              <a:rPr lang="en-US" sz="3600" b="1" dirty="0" smtClean="0">
                <a:solidFill>
                  <a:schemeClr val="accent2"/>
                </a:solidFill>
              </a:rPr>
              <a:t>Archive </a:t>
            </a:r>
            <a:r>
              <a:rPr lang="en-US" sz="3600" b="1" dirty="0">
                <a:solidFill>
                  <a:schemeClr val="accent2"/>
                </a:solidFill>
              </a:rPr>
              <a:t>of </a:t>
            </a:r>
            <a:r>
              <a:rPr lang="en-US" sz="3600" b="1" dirty="0" smtClean="0">
                <a:solidFill>
                  <a:schemeClr val="accent2"/>
                </a:solidFill>
              </a:rPr>
              <a:t>Georgia</a:t>
            </a:r>
            <a:r>
              <a:rPr lang="ka-GE" sz="3600" b="1" dirty="0" smtClean="0">
                <a:solidFill>
                  <a:schemeClr val="accent2"/>
                </a:solidFill>
              </a:rPr>
              <a:t> (</a:t>
            </a:r>
            <a:r>
              <a:rPr lang="en-US" sz="3600" b="1" dirty="0" smtClean="0">
                <a:solidFill>
                  <a:schemeClr val="accent2"/>
                </a:solidFill>
              </a:rPr>
              <a:t>Communist Party Archive)</a:t>
            </a:r>
            <a:endParaRPr lang="en-US" sz="3600" dirty="0"/>
          </a:p>
        </p:txBody>
      </p:sp>
    </p:spTree>
    <p:extLst>
      <p:ext uri="{BB962C8B-B14F-4D97-AF65-F5344CB8AC3E}">
        <p14:creationId xmlns:p14="http://schemas.microsoft.com/office/powerpoint/2010/main" val="36521873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US" b="1" dirty="0">
                <a:solidFill>
                  <a:schemeClr val="accent2"/>
                </a:solidFill>
              </a:rPr>
              <a:t>Main Archival Institutions in Georgia</a:t>
            </a:r>
          </a:p>
        </p:txBody>
      </p:sp>
      <p:sp>
        <p:nvSpPr>
          <p:cNvPr id="3" name="Content Placeholder 2"/>
          <p:cNvSpPr>
            <a:spLocks noGrp="1"/>
          </p:cNvSpPr>
          <p:nvPr>
            <p:ph idx="1"/>
          </p:nvPr>
        </p:nvSpPr>
        <p:spPr>
          <a:xfrm>
            <a:off x="336884" y="1654479"/>
            <a:ext cx="11016916" cy="2214974"/>
          </a:xfrm>
        </p:spPr>
        <p:txBody>
          <a:bodyPr>
            <a:normAutofit lnSpcReduction="10000"/>
          </a:bodyPr>
          <a:lstStyle/>
          <a:p>
            <a:pPr marL="0" indent="0">
              <a:buNone/>
            </a:pPr>
            <a:r>
              <a:rPr lang="en-US" sz="3200" b="1" dirty="0">
                <a:solidFill>
                  <a:schemeClr val="accent2"/>
                </a:solidFill>
                <a:hlinkClick r:id="rId2"/>
              </a:rPr>
              <a:t>The National Archives of Georgia</a:t>
            </a:r>
            <a:endParaRPr lang="en-US" sz="3200" b="1" dirty="0">
              <a:solidFill>
                <a:schemeClr val="accent2"/>
              </a:solidFill>
            </a:endParaRPr>
          </a:p>
          <a:p>
            <a:pPr marL="0" indent="0">
              <a:buNone/>
            </a:pPr>
            <a:r>
              <a:rPr lang="en-US" sz="2500" dirty="0"/>
              <a:t>Chronological frame: 9</a:t>
            </a:r>
            <a:r>
              <a:rPr lang="en-US" sz="2500" baseline="30000" dirty="0"/>
              <a:t>th</a:t>
            </a:r>
            <a:r>
              <a:rPr lang="en-US" sz="2500" dirty="0"/>
              <a:t> Century – Present</a:t>
            </a:r>
          </a:p>
          <a:p>
            <a:pPr marL="0" indent="0">
              <a:buNone/>
            </a:pPr>
            <a:r>
              <a:rPr lang="en-US" sz="2500" dirty="0"/>
              <a:t>Number</a:t>
            </a:r>
            <a:r>
              <a:rPr lang="ru-RU" sz="2500" dirty="0"/>
              <a:t> </a:t>
            </a:r>
            <a:r>
              <a:rPr lang="en-US" sz="2500" dirty="0"/>
              <a:t>and Type of documents</a:t>
            </a:r>
            <a:r>
              <a:rPr lang="ka-GE" sz="2500" dirty="0"/>
              <a:t>: </a:t>
            </a:r>
            <a:r>
              <a:rPr lang="en-US" sz="2500" dirty="0"/>
              <a:t>10,295 archival </a:t>
            </a:r>
            <a:r>
              <a:rPr lang="en-US" sz="2500" dirty="0" err="1" smtClean="0"/>
              <a:t>fonds</a:t>
            </a:r>
            <a:r>
              <a:rPr lang="en-US" sz="2500" dirty="0" smtClean="0"/>
              <a:t> </a:t>
            </a:r>
            <a:r>
              <a:rPr lang="en-US" sz="2500" dirty="0"/>
              <a:t>(approx. 75km.) </a:t>
            </a:r>
            <a:endParaRPr lang="ka-GE" sz="2500" dirty="0"/>
          </a:p>
          <a:p>
            <a:pPr marL="0" indent="0">
              <a:buNone/>
            </a:pPr>
            <a:r>
              <a:rPr lang="en-US" sz="2500" dirty="0"/>
              <a:t>Legislative framework</a:t>
            </a:r>
            <a:r>
              <a:rPr lang="ka-GE" sz="2500" dirty="0"/>
              <a:t>: </a:t>
            </a:r>
            <a:r>
              <a:rPr lang="en-US" sz="2500" dirty="0"/>
              <a:t>On the National Archival Fund and the National Archives</a:t>
            </a:r>
            <a:r>
              <a:rPr lang="ka-GE" sz="2500" dirty="0"/>
              <a:t> (</a:t>
            </a:r>
            <a:r>
              <a:rPr lang="en-US" sz="2500" dirty="0"/>
              <a:t>LHG, 51, 31/12/2006</a:t>
            </a:r>
            <a:r>
              <a:rPr lang="ka-GE" sz="2500" dirty="0"/>
              <a:t>)</a:t>
            </a:r>
          </a:p>
          <a:p>
            <a:pPr marL="0" indent="0">
              <a:buNone/>
            </a:pPr>
            <a:endParaRPr lang="ka-GE" dirty="0"/>
          </a:p>
        </p:txBody>
      </p:sp>
      <p:sp>
        <p:nvSpPr>
          <p:cNvPr id="5" name="Content Placeholder 2"/>
          <p:cNvSpPr txBox="1">
            <a:spLocks/>
          </p:cNvSpPr>
          <p:nvPr/>
        </p:nvSpPr>
        <p:spPr>
          <a:xfrm>
            <a:off x="404261" y="3688252"/>
            <a:ext cx="10949539" cy="3169747"/>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ka-GE" dirty="0"/>
          </a:p>
          <a:p>
            <a:pPr marL="0" indent="0">
              <a:buFont typeface="Arial" panose="020B0604020202020204" pitchFamily="34" charset="0"/>
              <a:buNone/>
            </a:pPr>
            <a:endParaRPr lang="ka-GE" b="1" dirty="0" smtClean="0"/>
          </a:p>
          <a:p>
            <a:pPr marL="0" indent="0">
              <a:buFont typeface="Arial" panose="020B0604020202020204" pitchFamily="34" charset="0"/>
              <a:buNone/>
            </a:pPr>
            <a:r>
              <a:rPr lang="en-US" sz="5800" b="1" dirty="0" smtClean="0">
                <a:solidFill>
                  <a:schemeClr val="accent2"/>
                </a:solidFill>
                <a:hlinkClick r:id="rId3"/>
              </a:rPr>
              <a:t>The </a:t>
            </a:r>
            <a:r>
              <a:rPr lang="en-US" sz="5800" b="1" dirty="0">
                <a:solidFill>
                  <a:schemeClr val="accent2"/>
                </a:solidFill>
                <a:hlinkClick r:id="rId3"/>
              </a:rPr>
              <a:t>Archive of the Ministry of Internal Affairs</a:t>
            </a:r>
            <a:r>
              <a:rPr lang="ka-GE" sz="5800" b="1" dirty="0">
                <a:solidFill>
                  <a:schemeClr val="accent2"/>
                </a:solidFill>
                <a:hlinkClick r:id="rId3"/>
              </a:rPr>
              <a:t> (</a:t>
            </a:r>
            <a:r>
              <a:rPr lang="en-US" sz="5800" b="1" dirty="0">
                <a:solidFill>
                  <a:schemeClr val="accent2"/>
                </a:solidFill>
                <a:hlinkClick r:id="rId3"/>
              </a:rPr>
              <a:t>MIA) of Georgia</a:t>
            </a:r>
            <a:endParaRPr lang="ka-GE" sz="5800" b="1" dirty="0">
              <a:solidFill>
                <a:schemeClr val="accent2"/>
              </a:solidFill>
            </a:endParaRPr>
          </a:p>
          <a:p>
            <a:pPr marL="0" indent="0">
              <a:buNone/>
            </a:pPr>
            <a:r>
              <a:rPr lang="en-US" sz="4500" dirty="0"/>
              <a:t>Chronological frame: </a:t>
            </a:r>
            <a:r>
              <a:rPr lang="ka-GE" sz="4500" dirty="0">
                <a:latin typeface="Calibri" panose="020F0502020204030204" pitchFamily="34" charset="0"/>
                <a:cs typeface="Calibri" panose="020F0502020204030204" pitchFamily="34" charset="0"/>
              </a:rPr>
              <a:t>1</a:t>
            </a:r>
            <a:r>
              <a:rPr lang="en-US" sz="4500" dirty="0">
                <a:latin typeface="Calibri" panose="020F0502020204030204" pitchFamily="34" charset="0"/>
                <a:cs typeface="Calibri" panose="020F0502020204030204" pitchFamily="34" charset="0"/>
              </a:rPr>
              <a:t>9</a:t>
            </a:r>
            <a:r>
              <a:rPr lang="ka-GE" sz="4500" dirty="0">
                <a:latin typeface="Calibri" panose="020F0502020204030204" pitchFamily="34" charset="0"/>
                <a:cs typeface="Calibri" panose="020F0502020204030204" pitchFamily="34" charset="0"/>
              </a:rPr>
              <a:t>21-1991</a:t>
            </a:r>
            <a:endParaRPr lang="en-US" sz="4500" dirty="0">
              <a:latin typeface="Calibri" panose="020F0502020204030204" pitchFamily="34" charset="0"/>
              <a:cs typeface="Calibri" panose="020F0502020204030204" pitchFamily="34" charset="0"/>
            </a:endParaRPr>
          </a:p>
          <a:p>
            <a:pPr marL="0" indent="0">
              <a:buNone/>
            </a:pPr>
            <a:r>
              <a:rPr lang="en-US" sz="4500" dirty="0"/>
              <a:t>Number</a:t>
            </a:r>
            <a:r>
              <a:rPr lang="ru-RU" sz="4500" dirty="0"/>
              <a:t> </a:t>
            </a:r>
            <a:r>
              <a:rPr lang="en-US" sz="4500" dirty="0"/>
              <a:t>and Type of documents</a:t>
            </a:r>
            <a:r>
              <a:rPr lang="ka-GE" sz="4500" dirty="0"/>
              <a:t>: </a:t>
            </a:r>
            <a:r>
              <a:rPr lang="ka-GE" sz="4500" dirty="0">
                <a:latin typeface="Calibri" panose="020F0502020204030204" pitchFamily="34" charset="0"/>
                <a:cs typeface="Calibri" panose="020F0502020204030204" pitchFamily="34" charset="0"/>
              </a:rPr>
              <a:t>8</a:t>
            </a:r>
            <a:r>
              <a:rPr lang="en-US" sz="4500" dirty="0">
                <a:latin typeface="Calibri" panose="020F0502020204030204" pitchFamily="34" charset="0"/>
                <a:cs typeface="Calibri" panose="020F0502020204030204" pitchFamily="34" charset="0"/>
              </a:rPr>
              <a:t>,</a:t>
            </a:r>
            <a:r>
              <a:rPr lang="ka-GE" sz="4500" dirty="0">
                <a:latin typeface="Calibri" panose="020F0502020204030204" pitchFamily="34" charset="0"/>
                <a:cs typeface="Calibri" panose="020F0502020204030204" pitchFamily="34" charset="0"/>
              </a:rPr>
              <a:t>300</a:t>
            </a:r>
            <a:r>
              <a:rPr lang="en-US" sz="4500" dirty="0">
                <a:latin typeface="Calibri" panose="020F0502020204030204" pitchFamily="34" charset="0"/>
                <a:cs typeface="Calibri" panose="020F0502020204030204" pitchFamily="34" charset="0"/>
              </a:rPr>
              <a:t> </a:t>
            </a:r>
            <a:r>
              <a:rPr lang="en-US" sz="4500" dirty="0"/>
              <a:t>archival </a:t>
            </a:r>
            <a:r>
              <a:rPr lang="en-US" sz="4500" dirty="0" err="1" smtClean="0"/>
              <a:t>fonds</a:t>
            </a:r>
            <a:r>
              <a:rPr lang="en-US" sz="4500" dirty="0" smtClean="0"/>
              <a:t> </a:t>
            </a:r>
            <a:r>
              <a:rPr lang="en-US" sz="4500" dirty="0"/>
              <a:t>(approx. </a:t>
            </a:r>
            <a:r>
              <a:rPr lang="ka-GE" sz="4500" dirty="0"/>
              <a:t>5</a:t>
            </a:r>
            <a:r>
              <a:rPr lang="en-US" sz="4500" dirty="0"/>
              <a:t>km.) </a:t>
            </a:r>
            <a:endParaRPr lang="ka-GE" sz="4500" dirty="0"/>
          </a:p>
          <a:p>
            <a:pPr marL="0" indent="0">
              <a:buNone/>
            </a:pPr>
            <a:r>
              <a:rPr lang="en-US" sz="4500" dirty="0"/>
              <a:t>Legislative framework</a:t>
            </a:r>
            <a:r>
              <a:rPr lang="ka-GE" sz="4500" dirty="0"/>
              <a:t>: </a:t>
            </a:r>
            <a:r>
              <a:rPr lang="en-US" sz="4500" dirty="0"/>
              <a:t>On the National Archival Fund and the National Archives</a:t>
            </a:r>
            <a:r>
              <a:rPr lang="ka-GE" sz="4500" dirty="0"/>
              <a:t> (</a:t>
            </a:r>
            <a:r>
              <a:rPr lang="en-US" sz="4500" dirty="0"/>
              <a:t>LHG, 51, 31/12/2006</a:t>
            </a:r>
            <a:r>
              <a:rPr lang="ka-GE" sz="4500" dirty="0"/>
              <a:t>); </a:t>
            </a:r>
            <a:r>
              <a:rPr lang="en-US" sz="4500" dirty="0"/>
              <a:t>Special Order of the Minister of Internal Affairs</a:t>
            </a:r>
            <a:endParaRPr lang="ka-GE" sz="4500" dirty="0"/>
          </a:p>
          <a:p>
            <a:pPr marL="0" indent="0" algn="ctr">
              <a:buFont typeface="Arial" panose="020B0604020202020204" pitchFamily="34" charset="0"/>
              <a:buNone/>
            </a:pPr>
            <a:endParaRPr lang="en-US" dirty="0">
              <a:solidFill>
                <a:schemeClr val="accent2"/>
              </a:solidFill>
            </a:endParaRPr>
          </a:p>
        </p:txBody>
      </p:sp>
    </p:spTree>
    <p:extLst>
      <p:ext uri="{BB962C8B-B14F-4D97-AF65-F5344CB8AC3E}">
        <p14:creationId xmlns:p14="http://schemas.microsoft.com/office/powerpoint/2010/main" val="29025126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1285"/>
            <a:ext cx="10515600" cy="1325563"/>
          </a:xfrm>
        </p:spPr>
        <p:txBody>
          <a:bodyPr/>
          <a:lstStyle/>
          <a:p>
            <a:pPr algn="ctr"/>
            <a:r>
              <a:rPr lang="en-US" b="1" dirty="0">
                <a:solidFill>
                  <a:schemeClr val="accent2"/>
                </a:solidFill>
              </a:rPr>
              <a:t>Legislative </a:t>
            </a:r>
            <a:r>
              <a:rPr lang="en-US" b="1" dirty="0" smtClean="0">
                <a:solidFill>
                  <a:schemeClr val="accent2"/>
                </a:solidFill>
              </a:rPr>
              <a:t>Regulations </a:t>
            </a:r>
            <a:r>
              <a:rPr lang="en-US" b="1" dirty="0">
                <a:solidFill>
                  <a:schemeClr val="accent2"/>
                </a:solidFill>
              </a:rPr>
              <a:t>on </a:t>
            </a:r>
            <a:r>
              <a:rPr lang="en-US" b="1" dirty="0" smtClean="0">
                <a:solidFill>
                  <a:schemeClr val="accent2"/>
                </a:solidFill>
              </a:rPr>
              <a:t>Access </a:t>
            </a:r>
            <a:r>
              <a:rPr lang="en-US" b="1" dirty="0">
                <a:solidFill>
                  <a:schemeClr val="accent2"/>
                </a:solidFill>
              </a:rPr>
              <a:t>to </a:t>
            </a:r>
            <a:r>
              <a:rPr lang="en-US" b="1" dirty="0" smtClean="0">
                <a:solidFill>
                  <a:schemeClr val="accent2"/>
                </a:solidFill>
              </a:rPr>
              <a:t>Archives</a:t>
            </a:r>
            <a:endParaRPr lang="en-US" b="1" dirty="0">
              <a:solidFill>
                <a:schemeClr val="accent2"/>
              </a:solidFill>
            </a:endParaRPr>
          </a:p>
        </p:txBody>
      </p:sp>
      <p:sp>
        <p:nvSpPr>
          <p:cNvPr id="3" name="Content Placeholder 2"/>
          <p:cNvSpPr>
            <a:spLocks noGrp="1"/>
          </p:cNvSpPr>
          <p:nvPr>
            <p:ph idx="1"/>
          </p:nvPr>
        </p:nvSpPr>
        <p:spPr>
          <a:xfrm>
            <a:off x="838200" y="1541419"/>
            <a:ext cx="10515600" cy="2603862"/>
          </a:xfrm>
        </p:spPr>
        <p:txBody>
          <a:bodyPr>
            <a:normAutofit/>
          </a:bodyPr>
          <a:lstStyle/>
          <a:p>
            <a:r>
              <a:rPr lang="en-US" dirty="0"/>
              <a:t>The main archival law of Georgia is</a:t>
            </a:r>
            <a:r>
              <a:rPr lang="ka-GE" dirty="0"/>
              <a:t> – </a:t>
            </a:r>
            <a:r>
              <a:rPr lang="en-US" b="1" dirty="0">
                <a:hlinkClick r:id="rId2"/>
              </a:rPr>
              <a:t>“On the National Archival Fund and the National Archives”</a:t>
            </a:r>
            <a:endParaRPr lang="ka-GE" b="1" dirty="0"/>
          </a:p>
          <a:p>
            <a:r>
              <a:rPr lang="en-US" dirty="0"/>
              <a:t>According to the law of Georgia </a:t>
            </a:r>
            <a:r>
              <a:rPr lang="en-US" b="1" dirty="0" smtClean="0">
                <a:hlinkClick r:id="rId3"/>
              </a:rPr>
              <a:t>“On </a:t>
            </a:r>
            <a:r>
              <a:rPr lang="en-US" b="1" dirty="0">
                <a:hlinkClick r:id="rId3"/>
              </a:rPr>
              <a:t>Personal Data </a:t>
            </a:r>
            <a:r>
              <a:rPr lang="en-US" b="1" dirty="0" smtClean="0">
                <a:hlinkClick r:id="rId3"/>
              </a:rPr>
              <a:t>Protection” </a:t>
            </a:r>
            <a:r>
              <a:rPr lang="en-US" dirty="0"/>
              <a:t>– archival documents containing personal data can be </a:t>
            </a:r>
            <a:r>
              <a:rPr lang="en-US" dirty="0" smtClean="0"/>
              <a:t>declassified in </a:t>
            </a:r>
            <a:r>
              <a:rPr lang="en-US" dirty="0"/>
              <a:t>75 years after the creation of documents* or 30 years after the death of a person**</a:t>
            </a:r>
          </a:p>
          <a:p>
            <a:endParaRPr lang="en-US" dirty="0"/>
          </a:p>
          <a:p>
            <a:endParaRPr lang="en-US" dirty="0"/>
          </a:p>
          <a:p>
            <a:endParaRPr lang="en-US" dirty="0"/>
          </a:p>
          <a:p>
            <a:endParaRPr lang="en-US" dirty="0"/>
          </a:p>
        </p:txBody>
      </p:sp>
      <p:sp>
        <p:nvSpPr>
          <p:cNvPr id="4" name="TextBox 3"/>
          <p:cNvSpPr txBox="1"/>
          <p:nvPr/>
        </p:nvSpPr>
        <p:spPr>
          <a:xfrm>
            <a:off x="993865" y="4589418"/>
            <a:ext cx="10204269" cy="2031325"/>
          </a:xfrm>
          <a:prstGeom prst="rect">
            <a:avLst/>
          </a:prstGeom>
          <a:noFill/>
        </p:spPr>
        <p:txBody>
          <a:bodyPr wrap="square" rtlCol="0">
            <a:spAutoFit/>
          </a:bodyPr>
          <a:lstStyle/>
          <a:p>
            <a:r>
              <a:rPr lang="ka-GE" dirty="0"/>
              <a:t>*</a:t>
            </a:r>
            <a:r>
              <a:rPr lang="en-US" dirty="0"/>
              <a:t>Despite this record of the legislation, </a:t>
            </a:r>
            <a:r>
              <a:rPr lang="en-US" dirty="0">
                <a:solidFill>
                  <a:schemeClr val="accent1">
                    <a:lumMod val="75000"/>
                  </a:schemeClr>
                </a:solidFill>
              </a:rPr>
              <a:t>all funds and documents kept in the archives of the Ministry of Internal Affairs are open</a:t>
            </a:r>
            <a:r>
              <a:rPr lang="en-US" b="1" dirty="0">
                <a:solidFill>
                  <a:schemeClr val="accent1">
                    <a:lumMod val="75000"/>
                  </a:schemeClr>
                </a:solidFill>
              </a:rPr>
              <a:t> </a:t>
            </a:r>
            <a:r>
              <a:rPr lang="en-US" dirty="0"/>
              <a:t>on the basis of the special order of the Minister of Internal Affairs</a:t>
            </a:r>
            <a:r>
              <a:rPr lang="ka-GE" dirty="0"/>
              <a:t>. </a:t>
            </a:r>
            <a:br>
              <a:rPr lang="ka-GE" dirty="0"/>
            </a:br>
            <a:r>
              <a:rPr lang="en-US" dirty="0"/>
              <a:t>The National Archives strictly adheres to the law On Personal Data Protection, and researchers practically have no opportunity to read new documents for 75 years.</a:t>
            </a:r>
          </a:p>
          <a:p>
            <a:r>
              <a:rPr lang="en-US" dirty="0"/>
              <a:t>**The National Archives asks researchers to present death certificates of a person indicated in archival documents. </a:t>
            </a:r>
            <a:r>
              <a:rPr lang="en-US" dirty="0" smtClean="0"/>
              <a:t>Sometimes, </a:t>
            </a:r>
            <a:r>
              <a:rPr lang="en-US" dirty="0"/>
              <a:t>a number of persons mentioned in archival </a:t>
            </a:r>
            <a:r>
              <a:rPr lang="en-US" dirty="0" smtClean="0"/>
              <a:t>documents is </a:t>
            </a:r>
            <a:r>
              <a:rPr lang="en-US" dirty="0"/>
              <a:t>several thousand and researchers are unable to present such certificates.</a:t>
            </a:r>
          </a:p>
        </p:txBody>
      </p:sp>
    </p:spTree>
    <p:extLst>
      <p:ext uri="{BB962C8B-B14F-4D97-AF65-F5344CB8AC3E}">
        <p14:creationId xmlns:p14="http://schemas.microsoft.com/office/powerpoint/2010/main" val="26866293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2576"/>
            <a:ext cx="10515600" cy="1325563"/>
          </a:xfrm>
        </p:spPr>
        <p:txBody>
          <a:bodyPr>
            <a:normAutofit/>
          </a:bodyPr>
          <a:lstStyle/>
          <a:p>
            <a:pPr algn="ctr"/>
            <a:r>
              <a:rPr lang="en-US" sz="4000" b="1" dirty="0">
                <a:solidFill>
                  <a:schemeClr val="accent2"/>
                </a:solidFill>
              </a:rPr>
              <a:t>Arrangement of </a:t>
            </a:r>
            <a:r>
              <a:rPr lang="en-US" sz="4000" b="1" dirty="0" smtClean="0">
                <a:solidFill>
                  <a:schemeClr val="accent2"/>
                </a:solidFill>
              </a:rPr>
              <a:t>Documents in </a:t>
            </a:r>
            <a:r>
              <a:rPr lang="en-US" sz="4000" b="1" dirty="0">
                <a:solidFill>
                  <a:schemeClr val="accent2"/>
                </a:solidFill>
              </a:rPr>
              <a:t>Georgian </a:t>
            </a:r>
            <a:r>
              <a:rPr lang="en-US" sz="4000" b="1" dirty="0" smtClean="0">
                <a:solidFill>
                  <a:schemeClr val="accent2"/>
                </a:solidFill>
              </a:rPr>
              <a:t>Archives</a:t>
            </a:r>
            <a:endParaRPr lang="en-US" sz="4000" b="1" dirty="0">
              <a:solidFill>
                <a:schemeClr val="accent2"/>
              </a:solidFill>
            </a:endParaRPr>
          </a:p>
        </p:txBody>
      </p:sp>
      <p:sp>
        <p:nvSpPr>
          <p:cNvPr id="3" name="Content Placeholder 2"/>
          <p:cNvSpPr>
            <a:spLocks noGrp="1"/>
          </p:cNvSpPr>
          <p:nvPr>
            <p:ph idx="1"/>
          </p:nvPr>
        </p:nvSpPr>
        <p:spPr>
          <a:xfrm>
            <a:off x="838200" y="1532709"/>
            <a:ext cx="10515600" cy="4644254"/>
          </a:xfrm>
        </p:spPr>
        <p:txBody>
          <a:bodyPr>
            <a:normAutofit fontScale="92500"/>
          </a:bodyPr>
          <a:lstStyle/>
          <a:p>
            <a:r>
              <a:rPr lang="en-US" dirty="0"/>
              <a:t>The cases are located in the archives of Georgia as follows</a:t>
            </a:r>
            <a:r>
              <a:rPr lang="ka-GE" dirty="0"/>
              <a:t>: </a:t>
            </a:r>
            <a:r>
              <a:rPr lang="en-US" i="1" dirty="0" err="1"/>
              <a:t>Fonds</a:t>
            </a:r>
            <a:r>
              <a:rPr lang="en-US" i="1" dirty="0"/>
              <a:t>, Inventory, File </a:t>
            </a:r>
            <a:r>
              <a:rPr lang="ka-GE" dirty="0"/>
              <a:t>(</a:t>
            </a:r>
            <a:r>
              <a:rPr lang="en-US" i="1" dirty="0"/>
              <a:t>Geo: </a:t>
            </a:r>
            <a:r>
              <a:rPr lang="ka-GE" i="1" dirty="0"/>
              <a:t>ფონდი, აღწერა, საქმე;</a:t>
            </a:r>
            <a:r>
              <a:rPr lang="en-US" i="1" dirty="0"/>
              <a:t> </a:t>
            </a:r>
            <a:r>
              <a:rPr lang="en-US" i="1" dirty="0" err="1"/>
              <a:t>Rus</a:t>
            </a:r>
            <a:r>
              <a:rPr lang="ru-RU" i="1" dirty="0"/>
              <a:t>: Фонд</a:t>
            </a:r>
            <a:r>
              <a:rPr lang="ka-GE" i="1" dirty="0"/>
              <a:t>,</a:t>
            </a:r>
            <a:r>
              <a:rPr lang="ru-RU" i="1" dirty="0"/>
              <a:t> Опись</a:t>
            </a:r>
            <a:r>
              <a:rPr lang="ka-GE" i="1" dirty="0"/>
              <a:t>,</a:t>
            </a:r>
            <a:r>
              <a:rPr lang="ru-RU" i="1" dirty="0"/>
              <a:t> Дело</a:t>
            </a:r>
            <a:r>
              <a:rPr lang="ka-GE" dirty="0"/>
              <a:t>).</a:t>
            </a:r>
            <a:r>
              <a:rPr lang="en-US" dirty="0"/>
              <a:t> </a:t>
            </a:r>
            <a:endParaRPr lang="ka-GE" dirty="0"/>
          </a:p>
          <a:p>
            <a:endParaRPr lang="ka-GE" dirty="0"/>
          </a:p>
          <a:p>
            <a:r>
              <a:rPr lang="en-US" dirty="0"/>
              <a:t>The </a:t>
            </a:r>
            <a:r>
              <a:rPr lang="en-US" dirty="0" smtClean="0"/>
              <a:t>system </a:t>
            </a:r>
            <a:r>
              <a:rPr lang="en-US" dirty="0"/>
              <a:t>established in the Soviet Union, according to which the documents of the Archives of Georgia are described, did not provide a description </a:t>
            </a:r>
            <a:r>
              <a:rPr lang="en-US" dirty="0" smtClean="0"/>
              <a:t>of the individual documents</a:t>
            </a:r>
            <a:r>
              <a:rPr lang="ka-GE" dirty="0" smtClean="0"/>
              <a:t> </a:t>
            </a:r>
            <a:r>
              <a:rPr lang="ka-GE" dirty="0"/>
              <a:t>(</a:t>
            </a:r>
            <a:r>
              <a:rPr lang="en-US" dirty="0"/>
              <a:t>item</a:t>
            </a:r>
            <a:r>
              <a:rPr lang="ka-GE" dirty="0"/>
              <a:t>)</a:t>
            </a:r>
            <a:r>
              <a:rPr lang="en-US" dirty="0"/>
              <a:t>. </a:t>
            </a:r>
            <a:r>
              <a:rPr lang="ka-GE" dirty="0" smtClean="0"/>
              <a:t/>
            </a:r>
            <a:br>
              <a:rPr lang="ka-GE" dirty="0" smtClean="0"/>
            </a:br>
            <a:r>
              <a:rPr lang="en-US" dirty="0" smtClean="0">
                <a:solidFill>
                  <a:schemeClr val="accent5"/>
                </a:solidFill>
              </a:rPr>
              <a:t>For </a:t>
            </a:r>
            <a:r>
              <a:rPr lang="en-US" dirty="0">
                <a:solidFill>
                  <a:schemeClr val="accent5"/>
                </a:solidFill>
              </a:rPr>
              <a:t>this, the documents are thematically combined in files (except for the ancient manuscripts) that may consist from 1 to several hundred pages</a:t>
            </a:r>
            <a:r>
              <a:rPr lang="ka-GE" dirty="0">
                <a:solidFill>
                  <a:schemeClr val="accent5"/>
                </a:solidFill>
              </a:rPr>
              <a:t>.</a:t>
            </a:r>
          </a:p>
          <a:p>
            <a:endParaRPr lang="ka-GE" dirty="0"/>
          </a:p>
          <a:p>
            <a:r>
              <a:rPr lang="en-US" dirty="0"/>
              <a:t>No</a:t>
            </a:r>
            <a:r>
              <a:rPr lang="en-US" b="1" dirty="0"/>
              <a:t> </a:t>
            </a:r>
            <a:r>
              <a:rPr lang="en-US" b="1" dirty="0">
                <a:solidFill>
                  <a:schemeClr val="accent5"/>
                </a:solidFill>
                <a:hlinkClick r:id="rId2"/>
              </a:rPr>
              <a:t>ISAD(G) (General International Standard Archival Description)</a:t>
            </a:r>
            <a:r>
              <a:rPr lang="en-US" b="1" dirty="0">
                <a:hlinkClick r:id="rId2"/>
              </a:rPr>
              <a:t> </a:t>
            </a:r>
            <a:r>
              <a:rPr lang="en-US" dirty="0"/>
              <a:t>is implemented in any of the archives.</a:t>
            </a:r>
          </a:p>
        </p:txBody>
      </p:sp>
    </p:spTree>
    <p:extLst>
      <p:ext uri="{BB962C8B-B14F-4D97-AF65-F5344CB8AC3E}">
        <p14:creationId xmlns:p14="http://schemas.microsoft.com/office/powerpoint/2010/main" val="27666570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9994"/>
            <a:ext cx="10515600" cy="1325563"/>
          </a:xfrm>
        </p:spPr>
        <p:txBody>
          <a:bodyPr/>
          <a:lstStyle/>
          <a:p>
            <a:pPr algn="ctr"/>
            <a:r>
              <a:rPr lang="en-US" b="1" dirty="0">
                <a:solidFill>
                  <a:schemeClr val="accent2"/>
                </a:solidFill>
              </a:rPr>
              <a:t>Finding A</a:t>
            </a:r>
            <a:r>
              <a:rPr lang="en-US" b="1" dirty="0" smtClean="0">
                <a:solidFill>
                  <a:schemeClr val="accent2"/>
                </a:solidFill>
              </a:rPr>
              <a:t>id Documents</a:t>
            </a:r>
            <a:endParaRPr lang="en-US" b="1" dirty="0">
              <a:solidFill>
                <a:schemeClr val="accent2"/>
              </a:solidFill>
            </a:endParaRPr>
          </a:p>
        </p:txBody>
      </p:sp>
      <p:sp>
        <p:nvSpPr>
          <p:cNvPr id="3" name="Content Placeholder 2"/>
          <p:cNvSpPr>
            <a:spLocks noGrp="1"/>
          </p:cNvSpPr>
          <p:nvPr>
            <p:ph idx="1"/>
          </p:nvPr>
        </p:nvSpPr>
        <p:spPr>
          <a:xfrm>
            <a:off x="838200" y="1455557"/>
            <a:ext cx="10515600" cy="4988786"/>
          </a:xfrm>
        </p:spPr>
        <p:txBody>
          <a:bodyPr>
            <a:normAutofit/>
          </a:bodyPr>
          <a:lstStyle/>
          <a:p>
            <a:r>
              <a:rPr lang="en-US" dirty="0"/>
              <a:t>At </a:t>
            </a:r>
            <a:r>
              <a:rPr lang="en-US" dirty="0" smtClean="0"/>
              <a:t>the </a:t>
            </a:r>
            <a:r>
              <a:rPr lang="en-US" dirty="0"/>
              <a:t>MIA archives (former KGB </a:t>
            </a:r>
            <a:r>
              <a:rPr lang="en-US" dirty="0" smtClean="0"/>
              <a:t>archive), </a:t>
            </a:r>
            <a:r>
              <a:rPr lang="en-US" dirty="0"/>
              <a:t>it is possible to use the electronic catalogue of </a:t>
            </a:r>
            <a:r>
              <a:rPr lang="en-US" dirty="0" smtClean="0"/>
              <a:t>the repressed </a:t>
            </a:r>
            <a:r>
              <a:rPr lang="en-US" dirty="0"/>
              <a:t>persons. The search engine gives links to available archival documents about a </a:t>
            </a:r>
            <a:r>
              <a:rPr lang="en-US" dirty="0" smtClean="0"/>
              <a:t> particular person</a:t>
            </a:r>
            <a:r>
              <a:rPr lang="en-US" dirty="0"/>
              <a:t>. </a:t>
            </a:r>
            <a:br>
              <a:rPr lang="en-US" dirty="0"/>
            </a:br>
            <a:r>
              <a:rPr lang="en-US" dirty="0"/>
              <a:t>Generally, these documents are scanned and linked in the </a:t>
            </a:r>
            <a:r>
              <a:rPr lang="en-US" b="1" dirty="0">
                <a:hlinkClick r:id="rId2"/>
              </a:rPr>
              <a:t>catalogue</a:t>
            </a:r>
            <a:r>
              <a:rPr lang="en-US" dirty="0"/>
              <a:t>, which makes work easier and faster.</a:t>
            </a:r>
          </a:p>
          <a:p>
            <a:endParaRPr lang="en-US" dirty="0"/>
          </a:p>
          <a:p>
            <a:r>
              <a:rPr lang="en-US" dirty="0"/>
              <a:t>The National Archives of Georgia and </a:t>
            </a:r>
            <a:r>
              <a:rPr lang="en-US" dirty="0" smtClean="0"/>
              <a:t>other </a:t>
            </a:r>
            <a:r>
              <a:rPr lang="en-US" dirty="0"/>
              <a:t>archives (Manuscript Center, </a:t>
            </a:r>
            <a:r>
              <a:rPr lang="en-US" dirty="0" smtClean="0"/>
              <a:t>Archives of Adjara, </a:t>
            </a:r>
            <a:r>
              <a:rPr lang="en-US" dirty="0"/>
              <a:t>etc.) </a:t>
            </a:r>
            <a:r>
              <a:rPr lang="en-US" dirty="0">
                <a:solidFill>
                  <a:schemeClr val="accent1">
                    <a:lumMod val="75000"/>
                  </a:schemeClr>
                </a:solidFill>
              </a:rPr>
              <a:t>have not implemented </a:t>
            </a:r>
            <a:r>
              <a:rPr lang="en-US" dirty="0" smtClean="0">
                <a:solidFill>
                  <a:schemeClr val="accent1">
                    <a:lumMod val="75000"/>
                  </a:schemeClr>
                </a:solidFill>
              </a:rPr>
              <a:t>the search </a:t>
            </a:r>
            <a:r>
              <a:rPr lang="en-US" dirty="0">
                <a:solidFill>
                  <a:schemeClr val="accent1">
                    <a:lumMod val="75000"/>
                  </a:schemeClr>
                </a:solidFill>
              </a:rPr>
              <a:t>engine</a:t>
            </a:r>
            <a:r>
              <a:rPr lang="ka-GE" dirty="0">
                <a:solidFill>
                  <a:schemeClr val="accent1">
                    <a:lumMod val="75000"/>
                  </a:schemeClr>
                </a:solidFill>
              </a:rPr>
              <a:t> </a:t>
            </a:r>
            <a:r>
              <a:rPr lang="en-US" dirty="0">
                <a:solidFill>
                  <a:schemeClr val="accent1">
                    <a:lumMod val="75000"/>
                  </a:schemeClr>
                </a:solidFill>
              </a:rPr>
              <a:t>and research </a:t>
            </a:r>
            <a:r>
              <a:rPr lang="en-US" dirty="0" smtClean="0">
                <a:solidFill>
                  <a:schemeClr val="accent1">
                    <a:lumMod val="75000"/>
                  </a:schemeClr>
                </a:solidFill>
              </a:rPr>
              <a:t>is </a:t>
            </a:r>
            <a:r>
              <a:rPr lang="en-US" dirty="0">
                <a:solidFill>
                  <a:schemeClr val="accent1">
                    <a:lumMod val="75000"/>
                  </a:schemeClr>
                </a:solidFill>
              </a:rPr>
              <a:t>being carried out </a:t>
            </a:r>
            <a:r>
              <a:rPr lang="en-US" dirty="0" smtClean="0">
                <a:solidFill>
                  <a:schemeClr val="accent1">
                    <a:lumMod val="75000"/>
                  </a:schemeClr>
                </a:solidFill>
              </a:rPr>
              <a:t>using the printed </a:t>
            </a:r>
            <a:r>
              <a:rPr lang="en-US" dirty="0">
                <a:solidFill>
                  <a:schemeClr val="accent1">
                    <a:lumMod val="75000"/>
                  </a:schemeClr>
                </a:solidFill>
              </a:rPr>
              <a:t>finding aid </a:t>
            </a:r>
            <a:r>
              <a:rPr lang="en-US" dirty="0" smtClean="0">
                <a:solidFill>
                  <a:schemeClr val="accent1">
                    <a:lumMod val="75000"/>
                  </a:schemeClr>
                </a:solidFill>
              </a:rPr>
              <a:t>books.</a:t>
            </a:r>
            <a:r>
              <a:rPr lang="en-US" dirty="0"/>
              <a:t> </a:t>
            </a:r>
            <a:r>
              <a:rPr lang="en-US" dirty="0" smtClean="0"/>
              <a:t>Also</a:t>
            </a:r>
            <a:r>
              <a:rPr lang="en-US" dirty="0"/>
              <a:t>, most of these finding aids were created during the Soviet era, in the 50s and 60s, and do not meet modern standards.</a:t>
            </a:r>
          </a:p>
        </p:txBody>
      </p:sp>
    </p:spTree>
    <p:extLst>
      <p:ext uri="{BB962C8B-B14F-4D97-AF65-F5344CB8AC3E}">
        <p14:creationId xmlns:p14="http://schemas.microsoft.com/office/powerpoint/2010/main" val="29551581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3256"/>
            <a:ext cx="10515600" cy="1325563"/>
          </a:xfrm>
        </p:spPr>
        <p:txBody>
          <a:bodyPr/>
          <a:lstStyle/>
          <a:p>
            <a:pPr algn="ctr"/>
            <a:r>
              <a:rPr lang="en-US" b="1" dirty="0">
                <a:solidFill>
                  <a:schemeClr val="accent2"/>
                </a:solidFill>
              </a:rPr>
              <a:t>Reading </a:t>
            </a:r>
            <a:r>
              <a:rPr lang="en-US" b="1" dirty="0" smtClean="0">
                <a:solidFill>
                  <a:schemeClr val="accent2"/>
                </a:solidFill>
              </a:rPr>
              <a:t>Room </a:t>
            </a:r>
            <a:r>
              <a:rPr lang="en-US" b="1" dirty="0" smtClean="0">
                <a:solidFill>
                  <a:schemeClr val="accent2"/>
                </a:solidFill>
              </a:rPr>
              <a:t>of</a:t>
            </a:r>
            <a:r>
              <a:rPr lang="en-US" b="1" dirty="0" smtClean="0">
                <a:solidFill>
                  <a:schemeClr val="accent2"/>
                </a:solidFill>
              </a:rPr>
              <a:t> </a:t>
            </a:r>
            <a:r>
              <a:rPr lang="en-US" b="1" dirty="0" smtClean="0">
                <a:solidFill>
                  <a:schemeClr val="accent2"/>
                </a:solidFill>
              </a:rPr>
              <a:t>the </a:t>
            </a:r>
            <a:r>
              <a:rPr lang="en-US" b="1" dirty="0">
                <a:solidFill>
                  <a:schemeClr val="accent2"/>
                </a:solidFill>
              </a:rPr>
              <a:t>National Archives</a:t>
            </a:r>
          </a:p>
        </p:txBody>
      </p:sp>
      <p:sp>
        <p:nvSpPr>
          <p:cNvPr id="3" name="Content Placeholder 2"/>
          <p:cNvSpPr>
            <a:spLocks noGrp="1"/>
          </p:cNvSpPr>
          <p:nvPr>
            <p:ph idx="1"/>
          </p:nvPr>
        </p:nvSpPr>
        <p:spPr>
          <a:xfrm>
            <a:off x="838200" y="1398819"/>
            <a:ext cx="10515600" cy="5219020"/>
          </a:xfrm>
        </p:spPr>
        <p:txBody>
          <a:bodyPr>
            <a:normAutofit fontScale="92500" lnSpcReduction="20000"/>
          </a:bodyPr>
          <a:lstStyle/>
          <a:p>
            <a:r>
              <a:rPr lang="en-US" dirty="0" smtClean="0"/>
              <a:t>The reading hall of </a:t>
            </a:r>
            <a:r>
              <a:rPr lang="en-US" dirty="0"/>
              <a:t>t</a:t>
            </a:r>
            <a:r>
              <a:rPr lang="en-US" dirty="0" smtClean="0"/>
              <a:t>he </a:t>
            </a:r>
            <a:r>
              <a:rPr lang="en-US" dirty="0"/>
              <a:t>National Archive </a:t>
            </a:r>
            <a:r>
              <a:rPr lang="en-US" dirty="0" smtClean="0"/>
              <a:t>is located </a:t>
            </a:r>
            <a:r>
              <a:rPr lang="en-US" dirty="0"/>
              <a:t>on the central district of Tbilisi. It provides service for </a:t>
            </a:r>
            <a:r>
              <a:rPr lang="en-US" dirty="0" smtClean="0"/>
              <a:t>Tbilisi central </a:t>
            </a:r>
            <a:r>
              <a:rPr lang="en-US" dirty="0"/>
              <a:t>archives </a:t>
            </a:r>
            <a:r>
              <a:rPr lang="en-US" dirty="0" smtClean="0"/>
              <a:t>(Historical</a:t>
            </a:r>
            <a:r>
              <a:rPr lang="en-US" dirty="0"/>
              <a:t>, Contemporary, Film-Photo-Audio). Kutaisi central archive also has a reading room. </a:t>
            </a:r>
          </a:p>
          <a:p>
            <a:r>
              <a:rPr lang="en-US" dirty="0"/>
              <a:t>The reading rooms are </a:t>
            </a:r>
            <a:r>
              <a:rPr lang="en-US" dirty="0">
                <a:solidFill>
                  <a:schemeClr val="accent1">
                    <a:lumMod val="75000"/>
                  </a:schemeClr>
                </a:solidFill>
              </a:rPr>
              <a:t>open from Monday to Friday, 09:30 </a:t>
            </a:r>
            <a:r>
              <a:rPr lang="en-US" dirty="0" smtClean="0">
                <a:solidFill>
                  <a:schemeClr val="accent1">
                    <a:lumMod val="75000"/>
                  </a:schemeClr>
                </a:solidFill>
              </a:rPr>
              <a:t>AM to </a:t>
            </a:r>
            <a:r>
              <a:rPr lang="en-US" dirty="0">
                <a:solidFill>
                  <a:schemeClr val="accent1">
                    <a:lumMod val="75000"/>
                  </a:schemeClr>
                </a:solidFill>
              </a:rPr>
              <a:t>17:00 </a:t>
            </a:r>
            <a:r>
              <a:rPr lang="en-US" dirty="0" smtClean="0">
                <a:solidFill>
                  <a:schemeClr val="accent1">
                    <a:lumMod val="75000"/>
                  </a:schemeClr>
                </a:solidFill>
              </a:rPr>
              <a:t>PM</a:t>
            </a:r>
            <a:r>
              <a:rPr lang="en-US" dirty="0" smtClean="0"/>
              <a:t>, </a:t>
            </a:r>
            <a:r>
              <a:rPr lang="en-US" dirty="0"/>
              <a:t>except for the weekends (Saturday and Sunday and the holidays </a:t>
            </a:r>
            <a:r>
              <a:rPr lang="en-US" dirty="0" smtClean="0"/>
              <a:t>defined by the Article </a:t>
            </a:r>
            <a:r>
              <a:rPr lang="en-US" dirty="0"/>
              <a:t>20 of the Labor Code). The reading room is closed from August 1 till September 1, annually.</a:t>
            </a:r>
          </a:p>
          <a:p>
            <a:endParaRPr lang="en-US" b="1" dirty="0">
              <a:solidFill>
                <a:schemeClr val="accent1">
                  <a:lumMod val="75000"/>
                </a:schemeClr>
              </a:solidFill>
            </a:endParaRPr>
          </a:p>
          <a:p>
            <a:r>
              <a:rPr lang="en-US" dirty="0"/>
              <a:t>To be granted access, substantiation of research objectives and </a:t>
            </a:r>
            <a:r>
              <a:rPr lang="en-US" dirty="0" smtClean="0"/>
              <a:t>indication </a:t>
            </a:r>
            <a:r>
              <a:rPr lang="en-US" dirty="0"/>
              <a:t>of the chronological frame of the research </a:t>
            </a:r>
            <a:r>
              <a:rPr lang="en-US" dirty="0" smtClean="0"/>
              <a:t>is </a:t>
            </a:r>
            <a:r>
              <a:rPr lang="en-US" b="1" dirty="0" smtClean="0">
                <a:hlinkClick r:id="rId2"/>
              </a:rPr>
              <a:t>required</a:t>
            </a:r>
            <a:r>
              <a:rPr lang="en-US" dirty="0" smtClean="0"/>
              <a:t>. </a:t>
            </a:r>
            <a:r>
              <a:rPr lang="en-US" dirty="0"/>
              <a:t>Therefore, if a researcher needs to study the materials of </a:t>
            </a:r>
            <a:r>
              <a:rPr lang="en-US" dirty="0" smtClean="0"/>
              <a:t>different </a:t>
            </a:r>
            <a:r>
              <a:rPr lang="en-US" dirty="0"/>
              <a:t>periods, he/she will need to fill in the form and go through the </a:t>
            </a:r>
            <a:r>
              <a:rPr lang="en-US" dirty="0" smtClean="0"/>
              <a:t>admission procedures several times.</a:t>
            </a:r>
            <a:endParaRPr lang="en-US" dirty="0"/>
          </a:p>
          <a:p>
            <a:r>
              <a:rPr lang="en-US" dirty="0"/>
              <a:t>Access to the reading room is granted </a:t>
            </a:r>
            <a:r>
              <a:rPr lang="en-US" dirty="0">
                <a:solidFill>
                  <a:schemeClr val="accent1">
                    <a:lumMod val="75000"/>
                  </a:schemeClr>
                </a:solidFill>
              </a:rPr>
              <a:t>in 5 working </a:t>
            </a:r>
            <a:r>
              <a:rPr lang="en-US" dirty="0" smtClean="0">
                <a:solidFill>
                  <a:schemeClr val="accent1">
                    <a:lumMod val="75000"/>
                  </a:schemeClr>
                </a:solidFill>
              </a:rPr>
              <a:t>days </a:t>
            </a:r>
            <a:r>
              <a:rPr lang="en-US" dirty="0" smtClean="0"/>
              <a:t>after submitting the form, </a:t>
            </a:r>
            <a:r>
              <a:rPr lang="en-US" dirty="0"/>
              <a:t>but the practice shows that it can also be granted earlier.</a:t>
            </a:r>
          </a:p>
        </p:txBody>
      </p:sp>
    </p:spTree>
    <p:extLst>
      <p:ext uri="{BB962C8B-B14F-4D97-AF65-F5344CB8AC3E}">
        <p14:creationId xmlns:p14="http://schemas.microsoft.com/office/powerpoint/2010/main" val="19622054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120"/>
            <a:ext cx="10515600" cy="1325563"/>
          </a:xfrm>
        </p:spPr>
        <p:txBody>
          <a:bodyPr/>
          <a:lstStyle/>
          <a:p>
            <a:pPr algn="ctr"/>
            <a:r>
              <a:rPr lang="en-US" b="1" dirty="0">
                <a:solidFill>
                  <a:schemeClr val="accent2"/>
                </a:solidFill>
              </a:rPr>
              <a:t>Reading </a:t>
            </a:r>
            <a:r>
              <a:rPr lang="en-US" b="1" dirty="0" smtClean="0">
                <a:solidFill>
                  <a:schemeClr val="accent2"/>
                </a:solidFill>
              </a:rPr>
              <a:t>Rooms </a:t>
            </a:r>
            <a:r>
              <a:rPr lang="en-US" b="1" dirty="0">
                <a:solidFill>
                  <a:schemeClr val="accent2"/>
                </a:solidFill>
              </a:rPr>
              <a:t>of the MIA Archive</a:t>
            </a:r>
            <a:endParaRPr lang="en-US" dirty="0"/>
          </a:p>
        </p:txBody>
      </p:sp>
      <p:sp>
        <p:nvSpPr>
          <p:cNvPr id="3" name="Content Placeholder 2"/>
          <p:cNvSpPr>
            <a:spLocks noGrp="1"/>
          </p:cNvSpPr>
          <p:nvPr>
            <p:ph idx="1"/>
          </p:nvPr>
        </p:nvSpPr>
        <p:spPr>
          <a:xfrm>
            <a:off x="838200" y="1481684"/>
            <a:ext cx="10515600" cy="4695280"/>
          </a:xfrm>
        </p:spPr>
        <p:txBody>
          <a:bodyPr>
            <a:normAutofit fontScale="92500"/>
          </a:bodyPr>
          <a:lstStyle/>
          <a:p>
            <a:r>
              <a:rPr lang="en-US" dirty="0"/>
              <a:t>The MIA Archive </a:t>
            </a:r>
            <a:r>
              <a:rPr lang="en-US" dirty="0" smtClean="0"/>
              <a:t>has two </a:t>
            </a:r>
            <a:r>
              <a:rPr lang="en-US" dirty="0"/>
              <a:t>reading rooms: one in </a:t>
            </a:r>
            <a:r>
              <a:rPr lang="en-US" dirty="0" smtClean="0"/>
              <a:t>the Security </a:t>
            </a:r>
            <a:r>
              <a:rPr lang="en-US" dirty="0"/>
              <a:t>Archive, and </a:t>
            </a:r>
            <a:r>
              <a:rPr lang="en-US" dirty="0" smtClean="0"/>
              <a:t>another </a:t>
            </a:r>
            <a:r>
              <a:rPr lang="en-US" dirty="0"/>
              <a:t>in </a:t>
            </a:r>
            <a:r>
              <a:rPr lang="en-US" dirty="0" smtClean="0"/>
              <a:t>the Party Archive,</a:t>
            </a:r>
            <a:r>
              <a:rPr lang="ka-GE" dirty="0" smtClean="0"/>
              <a:t> </a:t>
            </a:r>
            <a:r>
              <a:rPr lang="en-US" dirty="0" smtClean="0"/>
              <a:t>which is located </a:t>
            </a:r>
            <a:r>
              <a:rPr lang="en-US" dirty="0"/>
              <a:t>in </a:t>
            </a:r>
            <a:r>
              <a:rPr lang="en-US" dirty="0" smtClean="0"/>
              <a:t>the outskirts </a:t>
            </a:r>
            <a:r>
              <a:rPr lang="en-US" dirty="0"/>
              <a:t>of </a:t>
            </a:r>
            <a:r>
              <a:rPr lang="en-US" dirty="0" smtClean="0"/>
              <a:t>Tbilisi </a:t>
            </a:r>
            <a:r>
              <a:rPr lang="en-US" dirty="0"/>
              <a:t>but </a:t>
            </a:r>
            <a:r>
              <a:rPr lang="en-US" dirty="0" smtClean="0"/>
              <a:t>it is accessible </a:t>
            </a:r>
            <a:r>
              <a:rPr lang="en-US" dirty="0"/>
              <a:t>via Metro and public transport. </a:t>
            </a:r>
            <a:endParaRPr lang="ka-GE" dirty="0"/>
          </a:p>
          <a:p>
            <a:r>
              <a:rPr lang="en-US" dirty="0">
                <a:solidFill>
                  <a:schemeClr val="accent1">
                    <a:lumMod val="75000"/>
                  </a:schemeClr>
                </a:solidFill>
              </a:rPr>
              <a:t>Opening hours: 11:00 a.m. - 18:00 p.m. </a:t>
            </a:r>
            <a:r>
              <a:rPr lang="en-US" dirty="0"/>
              <a:t>except for </a:t>
            </a:r>
            <a:r>
              <a:rPr lang="en-US" dirty="0" smtClean="0"/>
              <a:t>weekends </a:t>
            </a:r>
            <a:r>
              <a:rPr lang="en-US" dirty="0"/>
              <a:t>(Saturday and Sunday and the holidays </a:t>
            </a:r>
            <a:r>
              <a:rPr lang="en-US" dirty="0" smtClean="0"/>
              <a:t>defined by the Article </a:t>
            </a:r>
            <a:r>
              <a:rPr lang="en-US" dirty="0"/>
              <a:t>20 of the Labor Code). </a:t>
            </a:r>
          </a:p>
          <a:p>
            <a:endParaRPr lang="en-US" dirty="0"/>
          </a:p>
          <a:p>
            <a:r>
              <a:rPr lang="en-US" dirty="0"/>
              <a:t>Access to the reading room is granted </a:t>
            </a:r>
            <a:r>
              <a:rPr lang="en-US" dirty="0">
                <a:solidFill>
                  <a:schemeClr val="accent5"/>
                </a:solidFill>
              </a:rPr>
              <a:t>in </a:t>
            </a:r>
            <a:r>
              <a:rPr lang="en-US" dirty="0" smtClean="0">
                <a:solidFill>
                  <a:schemeClr val="accent5"/>
                </a:solidFill>
              </a:rPr>
              <a:t>one </a:t>
            </a:r>
            <a:r>
              <a:rPr lang="en-US" dirty="0">
                <a:solidFill>
                  <a:schemeClr val="accent5"/>
                </a:solidFill>
              </a:rPr>
              <a:t>working </a:t>
            </a:r>
            <a:r>
              <a:rPr lang="en-US" dirty="0" smtClean="0">
                <a:solidFill>
                  <a:schemeClr val="accent5"/>
                </a:solidFill>
              </a:rPr>
              <a:t>day </a:t>
            </a:r>
            <a:r>
              <a:rPr lang="en-US" dirty="0" smtClean="0"/>
              <a:t>after </a:t>
            </a:r>
            <a:r>
              <a:rPr lang="en-US" b="1" dirty="0" smtClean="0">
                <a:hlinkClick r:id="rId2"/>
              </a:rPr>
              <a:t>submitting the form</a:t>
            </a:r>
            <a:r>
              <a:rPr lang="en-US" dirty="0" smtClean="0"/>
              <a:t>.</a:t>
            </a:r>
            <a:endParaRPr lang="en-US" dirty="0"/>
          </a:p>
          <a:p>
            <a:r>
              <a:rPr lang="en-US" dirty="0"/>
              <a:t>In the MIA Archives of Georgia</a:t>
            </a:r>
            <a:r>
              <a:rPr lang="ka-GE" dirty="0"/>
              <a:t> (</a:t>
            </a:r>
            <a:r>
              <a:rPr lang="en-US" dirty="0"/>
              <a:t>former KGB archive</a:t>
            </a:r>
            <a:r>
              <a:rPr lang="ka-GE" dirty="0"/>
              <a:t>)</a:t>
            </a:r>
            <a:r>
              <a:rPr lang="en-US" dirty="0"/>
              <a:t>, the reading hall is merged with the offices of employees, which creates particular discomfort</a:t>
            </a:r>
            <a:r>
              <a:rPr lang="ka-GE" dirty="0"/>
              <a:t>.</a:t>
            </a:r>
            <a:endParaRPr lang="en-US" dirty="0"/>
          </a:p>
          <a:p>
            <a:endParaRPr lang="en-US" dirty="0"/>
          </a:p>
        </p:txBody>
      </p:sp>
    </p:spTree>
    <p:extLst>
      <p:ext uri="{BB962C8B-B14F-4D97-AF65-F5344CB8AC3E}">
        <p14:creationId xmlns:p14="http://schemas.microsoft.com/office/powerpoint/2010/main" val="3477526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7411"/>
            <a:ext cx="10515600" cy="1325563"/>
          </a:xfrm>
        </p:spPr>
        <p:txBody>
          <a:bodyPr/>
          <a:lstStyle/>
          <a:p>
            <a:pPr algn="ctr"/>
            <a:r>
              <a:rPr lang="en-US" b="1" dirty="0">
                <a:solidFill>
                  <a:schemeClr val="accent2"/>
                </a:solidFill>
              </a:rPr>
              <a:t>Remote and </a:t>
            </a:r>
            <a:r>
              <a:rPr lang="en-US" b="1" dirty="0" smtClean="0">
                <a:solidFill>
                  <a:schemeClr val="accent2"/>
                </a:solidFill>
              </a:rPr>
              <a:t>Online Services in Archives</a:t>
            </a:r>
            <a:endParaRPr lang="en-US" b="1" dirty="0">
              <a:solidFill>
                <a:schemeClr val="accent2"/>
              </a:solidFill>
            </a:endParaRPr>
          </a:p>
        </p:txBody>
      </p:sp>
      <p:sp>
        <p:nvSpPr>
          <p:cNvPr id="3" name="Content Placeholder 2"/>
          <p:cNvSpPr>
            <a:spLocks noGrp="1"/>
          </p:cNvSpPr>
          <p:nvPr>
            <p:ph idx="1"/>
          </p:nvPr>
        </p:nvSpPr>
        <p:spPr>
          <a:xfrm>
            <a:off x="597568" y="1617354"/>
            <a:ext cx="11251131" cy="5114372"/>
          </a:xfrm>
        </p:spPr>
        <p:txBody>
          <a:bodyPr>
            <a:normAutofit fontScale="85000" lnSpcReduction="20000"/>
          </a:bodyPr>
          <a:lstStyle/>
          <a:p>
            <a:r>
              <a:rPr lang="en-US" dirty="0">
                <a:latin typeface="Calibri (Body)"/>
              </a:rPr>
              <a:t>Researcher can be granted </a:t>
            </a:r>
            <a:r>
              <a:rPr lang="en-US" dirty="0" smtClean="0">
                <a:latin typeface="Calibri (Body)"/>
              </a:rPr>
              <a:t>access </a:t>
            </a:r>
            <a:r>
              <a:rPr lang="en-US" dirty="0">
                <a:latin typeface="Calibri (Body)"/>
              </a:rPr>
              <a:t>to the reading halls </a:t>
            </a:r>
            <a:r>
              <a:rPr lang="en-US" dirty="0" smtClean="0">
                <a:latin typeface="Calibri (Body)"/>
              </a:rPr>
              <a:t>of the </a:t>
            </a:r>
            <a:r>
              <a:rPr lang="en-US" dirty="0">
                <a:latin typeface="Calibri (Body)"/>
              </a:rPr>
              <a:t>National and MIA archives through filling special forms </a:t>
            </a:r>
            <a:r>
              <a:rPr lang="en-US" dirty="0" smtClean="0">
                <a:latin typeface="Calibri (Body)"/>
              </a:rPr>
              <a:t>online.</a:t>
            </a:r>
            <a:endParaRPr lang="en-US" dirty="0">
              <a:latin typeface="Calibri (Body)"/>
            </a:endParaRPr>
          </a:p>
          <a:p>
            <a:endParaRPr lang="en-US" dirty="0">
              <a:latin typeface="Calibri (Body)"/>
            </a:endParaRPr>
          </a:p>
          <a:p>
            <a:r>
              <a:rPr lang="en-US" dirty="0">
                <a:latin typeface="Calibri (Body)"/>
              </a:rPr>
              <a:t>The National Archive provides</a:t>
            </a:r>
            <a:r>
              <a:rPr lang="ka-GE" dirty="0">
                <a:latin typeface="Calibri (Body)"/>
              </a:rPr>
              <a:t> researchers with </a:t>
            </a:r>
            <a:r>
              <a:rPr lang="en-US" dirty="0">
                <a:latin typeface="Calibri (Body)"/>
              </a:rPr>
              <a:t>online </a:t>
            </a:r>
            <a:r>
              <a:rPr lang="ka-GE" dirty="0">
                <a:latin typeface="Calibri (Body)"/>
              </a:rPr>
              <a:t>finding aid:</a:t>
            </a:r>
            <a:r>
              <a:rPr lang="en-US" dirty="0">
                <a:latin typeface="Calibri (Body)"/>
              </a:rPr>
              <a:t> </a:t>
            </a:r>
            <a:r>
              <a:rPr lang="en-US" dirty="0" smtClean="0">
                <a:latin typeface="Calibri (Body)"/>
              </a:rPr>
              <a:t>scanned </a:t>
            </a:r>
            <a:r>
              <a:rPr lang="en-US" dirty="0">
                <a:latin typeface="Calibri (Body)"/>
              </a:rPr>
              <a:t>finding aid documents </a:t>
            </a:r>
            <a:r>
              <a:rPr lang="en-US" b="1" dirty="0">
                <a:latin typeface="Calibri (Body)"/>
                <a:hlinkClick r:id="rId2"/>
              </a:rPr>
              <a:t>are available </a:t>
            </a:r>
            <a:r>
              <a:rPr lang="en-US" dirty="0">
                <a:latin typeface="Calibri (Body)"/>
              </a:rPr>
              <a:t>on the </a:t>
            </a:r>
            <a:r>
              <a:rPr lang="en-US" dirty="0" smtClean="0">
                <a:latin typeface="Calibri (Body)"/>
              </a:rPr>
              <a:t>website.</a:t>
            </a:r>
            <a:br>
              <a:rPr lang="en-US" dirty="0" smtClean="0">
                <a:latin typeface="Calibri (Body)"/>
              </a:rPr>
            </a:br>
            <a:r>
              <a:rPr lang="en-US" dirty="0" smtClean="0">
                <a:latin typeface="Calibri (Body)"/>
              </a:rPr>
              <a:t/>
            </a:r>
            <a:br>
              <a:rPr lang="en-US" dirty="0" smtClean="0">
                <a:latin typeface="Calibri (Body)"/>
              </a:rPr>
            </a:br>
            <a:r>
              <a:rPr lang="en-US" dirty="0" smtClean="0">
                <a:latin typeface="Calibri (Body)"/>
              </a:rPr>
              <a:t>Similar practice </a:t>
            </a:r>
            <a:r>
              <a:rPr lang="en-US" b="1" dirty="0" smtClean="0">
                <a:latin typeface="Calibri (Body)"/>
                <a:hlinkClick r:id="rId3"/>
              </a:rPr>
              <a:t>is implemented </a:t>
            </a:r>
            <a:r>
              <a:rPr lang="en-US" dirty="0">
                <a:latin typeface="Calibri (Body)"/>
              </a:rPr>
              <a:t>in the Communist Party </a:t>
            </a:r>
            <a:r>
              <a:rPr lang="en-US" dirty="0" smtClean="0">
                <a:latin typeface="Calibri (Body)"/>
              </a:rPr>
              <a:t>Archive (MIA Archives).</a:t>
            </a:r>
            <a:r>
              <a:rPr lang="en-US" dirty="0">
                <a:latin typeface="Calibri (Body)"/>
              </a:rPr>
              <a:t/>
            </a:r>
            <a:br>
              <a:rPr lang="en-US" dirty="0">
                <a:latin typeface="Calibri (Body)"/>
              </a:rPr>
            </a:br>
            <a:r>
              <a:rPr lang="en-US" dirty="0" smtClean="0">
                <a:latin typeface="Calibri (Body)"/>
              </a:rPr>
              <a:t/>
            </a:r>
            <a:br>
              <a:rPr lang="en-US" dirty="0" smtClean="0">
                <a:latin typeface="Calibri (Body)"/>
              </a:rPr>
            </a:br>
            <a:r>
              <a:rPr lang="en-US" dirty="0" smtClean="0">
                <a:latin typeface="Calibri (Body)"/>
              </a:rPr>
              <a:t>The former KGB archive (MIA Archives) </a:t>
            </a:r>
            <a:r>
              <a:rPr lang="en-US" dirty="0">
                <a:latin typeface="Calibri (Body)"/>
              </a:rPr>
              <a:t>has </a:t>
            </a:r>
            <a:r>
              <a:rPr lang="en-US" dirty="0" smtClean="0">
                <a:latin typeface="Calibri (Body)"/>
              </a:rPr>
              <a:t>no</a:t>
            </a:r>
            <a:r>
              <a:rPr lang="ka-GE" dirty="0" smtClean="0">
                <a:latin typeface="Calibri (Body)"/>
              </a:rPr>
              <a:t> </a:t>
            </a:r>
            <a:r>
              <a:rPr lang="en-US" dirty="0">
                <a:latin typeface="Calibri (Body)"/>
              </a:rPr>
              <a:t>similar practice and researchers can </a:t>
            </a:r>
            <a:r>
              <a:rPr lang="en-US" dirty="0" smtClean="0">
                <a:latin typeface="Calibri (Body)"/>
              </a:rPr>
              <a:t>access </a:t>
            </a:r>
            <a:r>
              <a:rPr lang="en-US" dirty="0">
                <a:latin typeface="Calibri (Body)"/>
              </a:rPr>
              <a:t>finding aid documents </a:t>
            </a:r>
            <a:r>
              <a:rPr lang="en-US" dirty="0" smtClean="0">
                <a:latin typeface="Calibri (Body)"/>
              </a:rPr>
              <a:t>and the search engine only at place.</a:t>
            </a:r>
            <a:endParaRPr lang="en-US" dirty="0">
              <a:latin typeface="Calibri (Body)"/>
            </a:endParaRPr>
          </a:p>
          <a:p>
            <a:endParaRPr lang="en-US" dirty="0">
              <a:latin typeface="Calibri (Body)"/>
            </a:endParaRPr>
          </a:p>
          <a:p>
            <a:r>
              <a:rPr lang="en-US" dirty="0">
                <a:latin typeface="Calibri (Body)"/>
              </a:rPr>
              <a:t>There are no archival files on the websites of archives. </a:t>
            </a:r>
            <a:r>
              <a:rPr lang="en-US" dirty="0" smtClean="0">
                <a:latin typeface="Calibri (Body)"/>
              </a:rPr>
              <a:t>Sometimes, </a:t>
            </a:r>
            <a:r>
              <a:rPr lang="en-US" dirty="0">
                <a:latin typeface="Calibri (Body)"/>
              </a:rPr>
              <a:t>archival items and articles based on archival documents, exhibitions and other materials </a:t>
            </a:r>
            <a:r>
              <a:rPr lang="en-US" b="1" dirty="0">
                <a:latin typeface="Calibri (Body)"/>
                <a:hlinkClick r:id="rId4"/>
              </a:rPr>
              <a:t>are published </a:t>
            </a:r>
            <a:r>
              <a:rPr lang="en-US" dirty="0">
                <a:latin typeface="Calibri (Body)"/>
              </a:rPr>
              <a:t>for PR purposes, which in fact, cannot be considered as </a:t>
            </a:r>
            <a:r>
              <a:rPr lang="en-US" dirty="0" smtClean="0">
                <a:latin typeface="Calibri (Body)"/>
              </a:rPr>
              <a:t>an online </a:t>
            </a:r>
            <a:r>
              <a:rPr lang="en-US" dirty="0">
                <a:latin typeface="Calibri (Body)"/>
              </a:rPr>
              <a:t>access </a:t>
            </a:r>
            <a:r>
              <a:rPr lang="en-US" dirty="0" smtClean="0">
                <a:latin typeface="Calibri (Body)"/>
              </a:rPr>
              <a:t>to files.</a:t>
            </a:r>
            <a:endParaRPr lang="en-US" dirty="0">
              <a:latin typeface="Calibri (Body)"/>
            </a:endParaRPr>
          </a:p>
        </p:txBody>
      </p:sp>
    </p:spTree>
    <p:extLst>
      <p:ext uri="{BB962C8B-B14F-4D97-AF65-F5344CB8AC3E}">
        <p14:creationId xmlns:p14="http://schemas.microsoft.com/office/powerpoint/2010/main" val="19332355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96007" y="269115"/>
            <a:ext cx="9403080" cy="2682138"/>
          </a:xfrm>
        </p:spPr>
      </p:pic>
      <p:sp>
        <p:nvSpPr>
          <p:cNvPr id="6" name="TextBox 5"/>
          <p:cNvSpPr txBox="1"/>
          <p:nvPr/>
        </p:nvSpPr>
        <p:spPr>
          <a:xfrm>
            <a:off x="850633" y="3191744"/>
            <a:ext cx="10493828" cy="3170099"/>
          </a:xfrm>
          <a:prstGeom prst="rect">
            <a:avLst/>
          </a:prstGeom>
          <a:noFill/>
        </p:spPr>
        <p:txBody>
          <a:bodyPr wrap="square" rtlCol="0">
            <a:spAutoFit/>
          </a:bodyPr>
          <a:lstStyle/>
          <a:p>
            <a:pPr fontAlgn="base"/>
            <a:r>
              <a:rPr lang="en-US" sz="2000" b="1" dirty="0" smtClean="0">
                <a:hlinkClick r:id="rId3"/>
              </a:rPr>
              <a:t>Institute for Development of Freedom of Information (IDFI) </a:t>
            </a:r>
            <a:r>
              <a:rPr lang="en-US" sz="2000" dirty="0">
                <a:solidFill>
                  <a:schemeClr val="accent5"/>
                </a:solidFill>
              </a:rPr>
              <a:t>has been advocating </a:t>
            </a:r>
            <a:r>
              <a:rPr lang="en-US" sz="2000" dirty="0" smtClean="0">
                <a:solidFill>
                  <a:schemeClr val="accent5"/>
                </a:solidFill>
              </a:rPr>
              <a:t>fo</a:t>
            </a:r>
            <a:r>
              <a:rPr lang="en-US" sz="2000" dirty="0" smtClean="0">
                <a:solidFill>
                  <a:schemeClr val="accent5"/>
                </a:solidFill>
              </a:rPr>
              <a:t>r </a:t>
            </a:r>
            <a:r>
              <a:rPr lang="en-US" sz="2000" dirty="0" smtClean="0">
                <a:solidFill>
                  <a:schemeClr val="accent5"/>
                </a:solidFill>
              </a:rPr>
              <a:t>the </a:t>
            </a:r>
            <a:r>
              <a:rPr lang="en-US" sz="2000" dirty="0">
                <a:solidFill>
                  <a:schemeClr val="accent5"/>
                </a:solidFill>
              </a:rPr>
              <a:t>openness of state archives for many years. </a:t>
            </a:r>
            <a:r>
              <a:rPr lang="en-US" sz="2000" dirty="0"/>
              <a:t/>
            </a:r>
            <a:br>
              <a:rPr lang="en-US" sz="2000" dirty="0"/>
            </a:br>
            <a:endParaRPr lang="en-US" sz="2000" dirty="0"/>
          </a:p>
          <a:p>
            <a:pPr fontAlgn="base"/>
            <a:r>
              <a:rPr lang="en-US" sz="2000" dirty="0"/>
              <a:t>The price </a:t>
            </a:r>
            <a:r>
              <a:rPr lang="en-US" sz="2000" dirty="0" smtClean="0"/>
              <a:t>for </a:t>
            </a:r>
            <a:r>
              <a:rPr lang="en-US" sz="2000" dirty="0"/>
              <a:t>copying 1 page is 2.5-3 GEL ($1</a:t>
            </a:r>
            <a:r>
              <a:rPr lang="en-US" sz="2000" dirty="0" smtClean="0"/>
              <a:t>).</a:t>
            </a:r>
            <a:endParaRPr lang="en-US" sz="2000" dirty="0"/>
          </a:p>
          <a:p>
            <a:pPr fontAlgn="base"/>
            <a:r>
              <a:rPr lang="en-US" sz="2000" dirty="0"/>
              <a:t/>
            </a:r>
            <a:br>
              <a:rPr lang="en-US" sz="2000" dirty="0"/>
            </a:br>
            <a:r>
              <a:rPr lang="en-US" sz="2000" dirty="0"/>
              <a:t>In 2019, the Parliament of Georgia </a:t>
            </a:r>
            <a:r>
              <a:rPr lang="en-US" sz="2000" b="1" dirty="0">
                <a:hlinkClick r:id="rId4"/>
              </a:rPr>
              <a:t>discussed the legislative proposal</a:t>
            </a:r>
            <a:r>
              <a:rPr lang="en-US" sz="2000" dirty="0"/>
              <a:t> </a:t>
            </a:r>
            <a:r>
              <a:rPr lang="en-US" sz="2000" dirty="0" smtClean="0"/>
              <a:t>on the </a:t>
            </a:r>
            <a:r>
              <a:rPr lang="en-US" sz="2000" dirty="0"/>
              <a:t>amendments in the Law on National Archival Fund and National Archives and the Law on Personal Data Protection submitted by </a:t>
            </a:r>
            <a:r>
              <a:rPr lang="en-US" sz="2000" dirty="0" smtClean="0"/>
              <a:t>IDFI. </a:t>
            </a:r>
            <a:r>
              <a:rPr lang="en-US" sz="2000" dirty="0"/>
              <a:t>The legislative proposal envisioned amendments in several directions, including </a:t>
            </a:r>
            <a:r>
              <a:rPr lang="en-US" sz="2000" dirty="0" smtClean="0"/>
              <a:t>photocopying. </a:t>
            </a:r>
            <a:r>
              <a:rPr lang="en-US" sz="2000" dirty="0" smtClean="0">
                <a:solidFill>
                  <a:schemeClr val="accent5"/>
                </a:solidFill>
              </a:rPr>
              <a:t>The </a:t>
            </a:r>
            <a:r>
              <a:rPr lang="en-US" sz="2000" dirty="0">
                <a:solidFill>
                  <a:schemeClr val="accent5"/>
                </a:solidFill>
              </a:rPr>
              <a:t>Parliament rejected the legislative amendments.</a:t>
            </a:r>
          </a:p>
          <a:p>
            <a:endParaRPr lang="en-US" sz="2000" dirty="0"/>
          </a:p>
        </p:txBody>
      </p:sp>
    </p:spTree>
    <p:extLst>
      <p:ext uri="{BB962C8B-B14F-4D97-AF65-F5344CB8AC3E}">
        <p14:creationId xmlns:p14="http://schemas.microsoft.com/office/powerpoint/2010/main" val="20673315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023" y="0"/>
            <a:ext cx="10491651" cy="1036955"/>
          </a:xfrm>
        </p:spPr>
        <p:txBody>
          <a:bodyPr>
            <a:normAutofit fontScale="90000"/>
          </a:bodyPr>
          <a:lstStyle/>
          <a:p>
            <a:pPr algn="ctr"/>
            <a:r>
              <a:rPr lang="en-US" b="1" dirty="0" smtClean="0">
                <a:solidFill>
                  <a:schemeClr val="accent2"/>
                </a:solidFill>
              </a:rPr>
              <a:t>Transparent Archives Page </a:t>
            </a:r>
            <a:r>
              <a:rPr lang="en-US" b="1" dirty="0">
                <a:solidFill>
                  <a:schemeClr val="accent2"/>
                </a:solidFill>
              </a:rPr>
              <a:t>of IDFI </a:t>
            </a:r>
            <a:br>
              <a:rPr lang="en-US" b="1" dirty="0">
                <a:solidFill>
                  <a:schemeClr val="accent2"/>
                </a:solidFill>
              </a:rPr>
            </a:br>
            <a:endParaRPr lang="en-US" b="1" dirty="0">
              <a:solidFill>
                <a:schemeClr val="accent2"/>
              </a:solidFill>
            </a:endParaRPr>
          </a:p>
        </p:txBody>
      </p:sp>
      <p:sp>
        <p:nvSpPr>
          <p:cNvPr id="5" name="TextBox 4"/>
          <p:cNvSpPr txBox="1"/>
          <p:nvPr/>
        </p:nvSpPr>
        <p:spPr>
          <a:xfrm>
            <a:off x="133565" y="1202077"/>
            <a:ext cx="7150813" cy="2677656"/>
          </a:xfrm>
          <a:prstGeom prst="rect">
            <a:avLst/>
          </a:prstGeom>
          <a:noFill/>
        </p:spPr>
        <p:txBody>
          <a:bodyPr wrap="square" rtlCol="0">
            <a:spAutoFit/>
          </a:bodyPr>
          <a:lstStyle/>
          <a:p>
            <a:r>
              <a:rPr lang="en-US" sz="2800" dirty="0">
                <a:hlinkClick r:id="rId2"/>
              </a:rPr>
              <a:t>https://</a:t>
            </a:r>
            <a:r>
              <a:rPr lang="en-US" sz="2800" dirty="0" smtClean="0">
                <a:hlinkClick r:id="rId2"/>
              </a:rPr>
              <a:t>www.idfi.ge/archive/index.php?cat=database&amp;lang=en</a:t>
            </a:r>
            <a:r>
              <a:rPr lang="en-US" sz="2800" dirty="0" smtClean="0"/>
              <a:t> </a:t>
            </a:r>
            <a:endParaRPr lang="en-US" sz="2800" dirty="0" smtClean="0"/>
          </a:p>
          <a:p>
            <a:pPr marL="285750" indent="-285750">
              <a:buFont typeface="Wingdings" panose="05000000000000000000" pitchFamily="2" charset="2"/>
              <a:buChar char="Ø"/>
            </a:pPr>
            <a:r>
              <a:rPr lang="en-US" sz="2800" dirty="0" smtClean="0"/>
              <a:t>Collection of archival </a:t>
            </a:r>
            <a:r>
              <a:rPr lang="en-US" sz="2800" dirty="0" smtClean="0"/>
              <a:t>documents</a:t>
            </a:r>
          </a:p>
          <a:p>
            <a:pPr marL="285750" indent="-285750">
              <a:buFont typeface="Wingdings" panose="05000000000000000000" pitchFamily="2" charset="2"/>
              <a:buChar char="Ø"/>
            </a:pPr>
            <a:r>
              <a:rPr lang="en-US" sz="2800" dirty="0" smtClean="0"/>
              <a:t>Exhibitions and memories</a:t>
            </a:r>
          </a:p>
          <a:p>
            <a:pPr marL="285750" indent="-285750">
              <a:buFont typeface="Wingdings" panose="05000000000000000000" pitchFamily="2" charset="2"/>
              <a:buChar char="Ø"/>
            </a:pPr>
            <a:r>
              <a:rPr lang="en-US" sz="2800" dirty="0" smtClean="0"/>
              <a:t>Articles and Research </a:t>
            </a:r>
          </a:p>
          <a:p>
            <a:pPr marL="285750" indent="-285750">
              <a:buFont typeface="Wingdings" panose="05000000000000000000" pitchFamily="2" charset="2"/>
              <a:buChar char="Ø"/>
            </a:pPr>
            <a:r>
              <a:rPr lang="en-US" sz="2800" dirty="0" smtClean="0"/>
              <a:t>Memory </a:t>
            </a:r>
            <a:r>
              <a:rPr lang="en-US" sz="2800" dirty="0" smtClean="0"/>
              <a:t>S</a:t>
            </a:r>
            <a:r>
              <a:rPr lang="en-US" sz="2800" dirty="0" smtClean="0"/>
              <a:t>tudies</a:t>
            </a:r>
            <a:endParaRPr lang="ru-RU" sz="28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0601" y="1848613"/>
            <a:ext cx="6790412" cy="4942603"/>
          </a:xfrm>
          <a:prstGeom prst="rect">
            <a:avLst/>
          </a:prstGeom>
        </p:spPr>
      </p:pic>
    </p:spTree>
    <p:extLst>
      <p:ext uri="{BB962C8B-B14F-4D97-AF65-F5344CB8AC3E}">
        <p14:creationId xmlns:p14="http://schemas.microsoft.com/office/powerpoint/2010/main" val="6101576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2836" y="1238710"/>
            <a:ext cx="6688476" cy="4823479"/>
          </a:xfrm>
          <a:prstGeom prst="rect">
            <a:avLst/>
          </a:prstGeom>
        </p:spPr>
      </p:pic>
      <p:sp>
        <p:nvSpPr>
          <p:cNvPr id="5" name="Title 1"/>
          <p:cNvSpPr>
            <a:spLocks noGrp="1"/>
          </p:cNvSpPr>
          <p:nvPr>
            <p:ph type="title"/>
          </p:nvPr>
        </p:nvSpPr>
        <p:spPr>
          <a:xfrm>
            <a:off x="857023" y="0"/>
            <a:ext cx="10491651" cy="1036955"/>
          </a:xfrm>
        </p:spPr>
        <p:txBody>
          <a:bodyPr>
            <a:normAutofit/>
          </a:bodyPr>
          <a:lstStyle/>
          <a:p>
            <a:pPr algn="ctr"/>
            <a:r>
              <a:rPr lang="en-US" b="1" dirty="0" smtClean="0">
                <a:solidFill>
                  <a:schemeClr val="accent2"/>
                </a:solidFill>
              </a:rPr>
              <a:t>Stalin’s Lists on Georgia</a:t>
            </a:r>
            <a:endParaRPr lang="en-US" b="1" dirty="0">
              <a:solidFill>
                <a:schemeClr val="accent2"/>
              </a:solidFill>
            </a:endParaRPr>
          </a:p>
        </p:txBody>
      </p:sp>
      <p:sp>
        <p:nvSpPr>
          <p:cNvPr id="6" name="Rectangle 5"/>
          <p:cNvSpPr/>
          <p:nvPr/>
        </p:nvSpPr>
        <p:spPr>
          <a:xfrm>
            <a:off x="6848" y="883578"/>
            <a:ext cx="5130231" cy="5909310"/>
          </a:xfrm>
          <a:prstGeom prst="rect">
            <a:avLst/>
          </a:prstGeom>
        </p:spPr>
        <p:txBody>
          <a:bodyPr wrap="square">
            <a:spAutoFit/>
          </a:bodyPr>
          <a:lstStyle/>
          <a:p>
            <a:r>
              <a:rPr lang="en-US" dirty="0">
                <a:solidFill>
                  <a:srgbClr val="000000"/>
                </a:solidFill>
                <a:latin typeface="DejaVu Sans Condensed"/>
              </a:rPr>
              <a:t>The </a:t>
            </a:r>
            <a:r>
              <a:rPr lang="en-US" dirty="0" smtClean="0">
                <a:solidFill>
                  <a:srgbClr val="000000"/>
                </a:solidFill>
                <a:latin typeface="DejaVu Sans Condensed"/>
                <a:hlinkClick r:id="rId3"/>
              </a:rPr>
              <a:t>Stalin’s Lists Project </a:t>
            </a:r>
            <a:r>
              <a:rPr lang="en-US" dirty="0" smtClean="0">
                <a:solidFill>
                  <a:srgbClr val="000000"/>
                </a:solidFill>
                <a:latin typeface="DejaVu Sans Condensed"/>
              </a:rPr>
              <a:t>is a </a:t>
            </a:r>
            <a:r>
              <a:rPr lang="en-US" dirty="0">
                <a:solidFill>
                  <a:srgbClr val="000000"/>
                </a:solidFill>
                <a:latin typeface="DejaVu Sans Condensed"/>
              </a:rPr>
              <a:t>bi-lingual (Georgian and Russian</a:t>
            </a:r>
            <a:r>
              <a:rPr lang="en-US" dirty="0" smtClean="0">
                <a:solidFill>
                  <a:srgbClr val="000000"/>
                </a:solidFill>
                <a:latin typeface="DejaVu Sans Condensed"/>
              </a:rPr>
              <a:t>) database on information on 3600 persons who were repressed by Stalin’s direct order in Georgia in 1937-1938. This database presented </a:t>
            </a:r>
            <a:r>
              <a:rPr lang="en-US" dirty="0">
                <a:solidFill>
                  <a:srgbClr val="000000"/>
                </a:solidFill>
                <a:latin typeface="DejaVu Sans Condensed"/>
              </a:rPr>
              <a:t>the unique documental and photo materials </a:t>
            </a:r>
            <a:r>
              <a:rPr lang="en-US" dirty="0" smtClean="0">
                <a:solidFill>
                  <a:srgbClr val="000000"/>
                </a:solidFill>
                <a:latin typeface="DejaVu Sans Condensed"/>
              </a:rPr>
              <a:t>describing the </a:t>
            </a:r>
            <a:r>
              <a:rPr lang="en-US" dirty="0">
                <a:solidFill>
                  <a:srgbClr val="000000"/>
                </a:solidFill>
                <a:latin typeface="DejaVu Sans Condensed"/>
              </a:rPr>
              <a:t>tragic events developed in Georgia in 1937-1938. These materials have been </a:t>
            </a:r>
            <a:r>
              <a:rPr lang="en-US" dirty="0" smtClean="0">
                <a:solidFill>
                  <a:srgbClr val="000000"/>
                </a:solidFill>
                <a:latin typeface="DejaVu Sans Condensed"/>
              </a:rPr>
              <a:t>searched and found </a:t>
            </a:r>
            <a:r>
              <a:rPr lang="en-US" dirty="0">
                <a:solidFill>
                  <a:srgbClr val="000000"/>
                </a:solidFill>
                <a:latin typeface="DejaVu Sans Condensed"/>
              </a:rPr>
              <a:t>by IDFI in the Archives of the Ministry of Internal Affairs, </a:t>
            </a:r>
            <a:r>
              <a:rPr lang="en-US" dirty="0" smtClean="0">
                <a:solidFill>
                  <a:srgbClr val="000000"/>
                </a:solidFill>
                <a:latin typeface="DejaVu Sans Condensed"/>
              </a:rPr>
              <a:t>the </a:t>
            </a:r>
            <a:r>
              <a:rPr lang="en-US" dirty="0">
                <a:solidFill>
                  <a:srgbClr val="000000"/>
                </a:solidFill>
                <a:latin typeface="DejaVu Sans Condensed"/>
              </a:rPr>
              <a:t>Society “Memorial of Georgia”, as well as in the families of the repressed people.</a:t>
            </a:r>
            <a:r>
              <a:rPr lang="en-US" dirty="0"/>
              <a:t/>
            </a:r>
            <a:br>
              <a:rPr lang="en-US" dirty="0"/>
            </a:br>
            <a:r>
              <a:rPr lang="en-US" dirty="0"/>
              <a:t/>
            </a:r>
            <a:br>
              <a:rPr lang="en-US" dirty="0"/>
            </a:br>
            <a:r>
              <a:rPr lang="en-US" dirty="0">
                <a:solidFill>
                  <a:srgbClr val="000000"/>
                </a:solidFill>
                <a:latin typeface="DejaVu Sans Condensed"/>
              </a:rPr>
              <a:t>It was the first time when the broader society was given opportunity to become familiar with the materials about the victims of repressions and to create impression about the tragic events of 1937-1938. During these years more than 3600 people have been executed by the decisions of the members of </a:t>
            </a:r>
            <a:r>
              <a:rPr lang="en-US" dirty="0" err="1">
                <a:solidFill>
                  <a:srgbClr val="000000"/>
                </a:solidFill>
                <a:latin typeface="DejaVu Sans Condensed"/>
              </a:rPr>
              <a:t>Politbureau</a:t>
            </a:r>
            <a:r>
              <a:rPr lang="en-US" dirty="0">
                <a:solidFill>
                  <a:srgbClr val="000000"/>
                </a:solidFill>
                <a:latin typeface="DejaVu Sans Condensed"/>
              </a:rPr>
              <a:t> and Stalin himself. 3100 of them were condemned to the highest measure of punishment – shooting. </a:t>
            </a:r>
            <a:endParaRPr lang="en-US" dirty="0"/>
          </a:p>
        </p:txBody>
      </p:sp>
    </p:spTree>
    <p:extLst>
      <p:ext uri="{BB962C8B-B14F-4D97-AF65-F5344CB8AC3E}">
        <p14:creationId xmlns:p14="http://schemas.microsoft.com/office/powerpoint/2010/main" val="19775574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023" y="-79012"/>
            <a:ext cx="10491651" cy="1036955"/>
          </a:xfrm>
        </p:spPr>
        <p:txBody>
          <a:bodyPr/>
          <a:lstStyle/>
          <a:p>
            <a:pPr algn="ctr"/>
            <a:r>
              <a:rPr lang="en-US" b="1" dirty="0">
                <a:solidFill>
                  <a:schemeClr val="accent2"/>
                </a:solidFill>
              </a:rPr>
              <a:t>The Open-Archives </a:t>
            </a:r>
            <a:r>
              <a:rPr lang="en-US" b="1" dirty="0" smtClean="0">
                <a:solidFill>
                  <a:schemeClr val="accent2"/>
                </a:solidFill>
              </a:rPr>
              <a:t>Initiative </a:t>
            </a:r>
            <a:r>
              <a:rPr lang="en-US" b="1" dirty="0">
                <a:solidFill>
                  <a:schemeClr val="accent2"/>
                </a:solidFill>
              </a:rPr>
              <a:t>and </a:t>
            </a:r>
            <a:r>
              <a:rPr lang="en-US" b="1" dirty="0" smtClean="0">
                <a:solidFill>
                  <a:schemeClr val="accent2"/>
                </a:solidFill>
              </a:rPr>
              <a:t>Project</a:t>
            </a:r>
            <a:endParaRPr lang="en-US" b="1" dirty="0">
              <a:solidFill>
                <a:schemeClr val="accent2"/>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91879" y="842344"/>
            <a:ext cx="7829759" cy="4261330"/>
          </a:xfrm>
        </p:spPr>
      </p:pic>
      <p:sp>
        <p:nvSpPr>
          <p:cNvPr id="5" name="TextBox 4"/>
          <p:cNvSpPr txBox="1"/>
          <p:nvPr/>
        </p:nvSpPr>
        <p:spPr>
          <a:xfrm>
            <a:off x="309293" y="5257786"/>
            <a:ext cx="11810788" cy="1754326"/>
          </a:xfrm>
          <a:prstGeom prst="rect">
            <a:avLst/>
          </a:prstGeom>
          <a:noFill/>
        </p:spPr>
        <p:txBody>
          <a:bodyPr wrap="square" rtlCol="0">
            <a:spAutoFit/>
          </a:bodyPr>
          <a:lstStyle/>
          <a:p>
            <a:r>
              <a:rPr lang="en-US" dirty="0"/>
              <a:t>The Open-Archives </a:t>
            </a:r>
            <a:r>
              <a:rPr lang="en-US" dirty="0" smtClean="0"/>
              <a:t>is the </a:t>
            </a:r>
            <a:r>
              <a:rPr lang="en-US" b="1" dirty="0" smtClean="0">
                <a:hlinkClick r:id="rId3"/>
              </a:rPr>
              <a:t>Institute </a:t>
            </a:r>
            <a:r>
              <a:rPr lang="en-US" b="1" dirty="0" smtClean="0">
                <a:hlinkClick r:id="rId3"/>
              </a:rPr>
              <a:t>for Development of Freedom of Information (IDFI</a:t>
            </a:r>
            <a:r>
              <a:rPr lang="en-US" b="1" dirty="0" smtClean="0">
                <a:hlinkClick r:id="rId3"/>
              </a:rPr>
              <a:t>)</a:t>
            </a:r>
            <a:r>
              <a:rPr lang="en-US" b="1" dirty="0" smtClean="0"/>
              <a:t>’s </a:t>
            </a:r>
            <a:r>
              <a:rPr lang="en-US" b="1" dirty="0" smtClean="0">
                <a:hlinkClick r:id="rId4"/>
              </a:rPr>
              <a:t>project</a:t>
            </a:r>
            <a:r>
              <a:rPr lang="en-US" dirty="0" smtClean="0"/>
              <a:t>  that started in 2017 with </a:t>
            </a:r>
            <a:r>
              <a:rPr lang="en-US" dirty="0" smtClean="0"/>
              <a:t>the support of the </a:t>
            </a:r>
            <a:r>
              <a:rPr lang="en-US" dirty="0"/>
              <a:t>Open Society </a:t>
            </a:r>
            <a:r>
              <a:rPr lang="en-US" dirty="0" smtClean="0"/>
              <a:t>Institute - </a:t>
            </a:r>
            <a:r>
              <a:rPr lang="en-US" dirty="0"/>
              <a:t>Budapest Foundation (OSI</a:t>
            </a:r>
            <a:r>
              <a:rPr lang="en-US" dirty="0" smtClean="0"/>
              <a:t>).</a:t>
            </a:r>
            <a:endParaRPr lang="en-US" dirty="0"/>
          </a:p>
          <a:p>
            <a:endParaRPr lang="en-US" dirty="0"/>
          </a:p>
          <a:p>
            <a:r>
              <a:rPr lang="en-US" dirty="0"/>
              <a:t>Within the </a:t>
            </a:r>
            <a:r>
              <a:rPr lang="en-US" dirty="0" smtClean="0"/>
              <a:t>frames </a:t>
            </a:r>
            <a:r>
              <a:rPr lang="en-US" dirty="0"/>
              <a:t>of the project, a methodology for evaluating the openness of state archives was created and </a:t>
            </a:r>
            <a:r>
              <a:rPr lang="ru-RU" dirty="0"/>
              <a:t>36</a:t>
            </a:r>
            <a:r>
              <a:rPr lang="en-US" dirty="0"/>
              <a:t> state archives of 18 former Soviet</a:t>
            </a:r>
            <a:r>
              <a:rPr lang="ka-GE" dirty="0"/>
              <a:t> </a:t>
            </a:r>
            <a:r>
              <a:rPr lang="en-US" dirty="0"/>
              <a:t>and Eastern European countries were evaluated</a:t>
            </a:r>
            <a:r>
              <a:rPr lang="ru-RU" dirty="0"/>
              <a:t> -</a:t>
            </a:r>
            <a:r>
              <a:rPr lang="en-US" dirty="0"/>
              <a:t> 2 </a:t>
            </a:r>
            <a:r>
              <a:rPr lang="en-US" dirty="0" smtClean="0"/>
              <a:t>state archives </a:t>
            </a:r>
            <a:r>
              <a:rPr lang="en-US" dirty="0"/>
              <a:t>in each country.</a:t>
            </a:r>
            <a:endParaRPr lang="ru-RU" dirty="0"/>
          </a:p>
          <a:p>
            <a:endParaRPr lang="ru-RU" dirty="0"/>
          </a:p>
        </p:txBody>
      </p:sp>
    </p:spTree>
    <p:extLst>
      <p:ext uri="{BB962C8B-B14F-4D97-AF65-F5344CB8AC3E}">
        <p14:creationId xmlns:p14="http://schemas.microsoft.com/office/powerpoint/2010/main" val="4243248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5385" y="940526"/>
            <a:ext cx="11608068" cy="5917474"/>
          </a:xfrm>
        </p:spPr>
        <p:txBody>
          <a:bodyPr>
            <a:normAutofit fontScale="77500" lnSpcReduction="20000"/>
          </a:bodyPr>
          <a:lstStyle/>
          <a:p>
            <a:pPr marL="0" indent="0">
              <a:buNone/>
            </a:pPr>
            <a:r>
              <a:rPr lang="en-US" b="1" dirty="0" smtClean="0">
                <a:solidFill>
                  <a:schemeClr val="accent2"/>
                </a:solidFill>
                <a:hlinkClick r:id="rId2"/>
              </a:rPr>
              <a:t>Georgian National </a:t>
            </a:r>
            <a:r>
              <a:rPr lang="en-US" b="1" dirty="0">
                <a:solidFill>
                  <a:schemeClr val="accent2"/>
                </a:solidFill>
                <a:hlinkClick r:id="rId2"/>
              </a:rPr>
              <a:t>Centre of Manuscripts </a:t>
            </a:r>
            <a:r>
              <a:rPr lang="en-US" dirty="0">
                <a:solidFill>
                  <a:schemeClr val="accent5"/>
                </a:solidFill>
              </a:rPr>
              <a:t>(9th Century – Present)</a:t>
            </a:r>
            <a:r>
              <a:rPr lang="ka-GE" dirty="0"/>
              <a:t/>
            </a:r>
            <a:br>
              <a:rPr lang="ka-GE" dirty="0"/>
            </a:br>
            <a:r>
              <a:rPr lang="en-US" dirty="0"/>
              <a:t>Repository of ancient manuscripts, historical documents and the private archives of </a:t>
            </a:r>
            <a:r>
              <a:rPr lang="en-US" dirty="0" smtClean="0"/>
              <a:t>prominent public </a:t>
            </a:r>
            <a:r>
              <a:rPr lang="en-US" dirty="0"/>
              <a:t>figures </a:t>
            </a:r>
            <a:endParaRPr lang="ka-GE" dirty="0"/>
          </a:p>
          <a:p>
            <a:pPr marL="0" indent="0">
              <a:buNone/>
            </a:pPr>
            <a:endParaRPr lang="ka-GE" dirty="0"/>
          </a:p>
          <a:p>
            <a:pPr marL="0" indent="0">
              <a:buNone/>
            </a:pPr>
            <a:r>
              <a:rPr lang="en-US" dirty="0">
                <a:solidFill>
                  <a:schemeClr val="accent5"/>
                </a:solidFill>
              </a:rPr>
              <a:t>Departmental archives:</a:t>
            </a:r>
            <a:r>
              <a:rPr lang="ka-GE" dirty="0">
                <a:solidFill>
                  <a:schemeClr val="accent5"/>
                </a:solidFill>
              </a:rPr>
              <a:t> </a:t>
            </a:r>
            <a:r>
              <a:rPr lang="en-US" dirty="0">
                <a:solidFill>
                  <a:schemeClr val="accent5"/>
                </a:solidFill>
              </a:rPr>
              <a:t>Archive of the Ministry of Defense</a:t>
            </a:r>
            <a:r>
              <a:rPr lang="ka-GE" dirty="0">
                <a:solidFill>
                  <a:schemeClr val="accent5"/>
                </a:solidFill>
              </a:rPr>
              <a:t>; </a:t>
            </a:r>
            <a:r>
              <a:rPr lang="en-US" dirty="0">
                <a:solidFill>
                  <a:schemeClr val="accent5"/>
                </a:solidFill>
              </a:rPr>
              <a:t>A</a:t>
            </a:r>
            <a:r>
              <a:rPr lang="en-US" dirty="0" smtClean="0">
                <a:solidFill>
                  <a:schemeClr val="accent5"/>
                </a:solidFill>
              </a:rPr>
              <a:t>rchive </a:t>
            </a:r>
            <a:r>
              <a:rPr lang="en-US" dirty="0">
                <a:solidFill>
                  <a:schemeClr val="accent5"/>
                </a:solidFill>
              </a:rPr>
              <a:t>of the Department of Common Courts; Archive of the Ministry of Foreign Affairs (1991-present)</a:t>
            </a:r>
            <a:r>
              <a:rPr lang="ka-GE" dirty="0"/>
              <a:t/>
            </a:r>
            <a:br>
              <a:rPr lang="ka-GE" dirty="0"/>
            </a:br>
            <a:r>
              <a:rPr lang="en-US" dirty="0"/>
              <a:t>Documents created during the independence period </a:t>
            </a:r>
            <a:r>
              <a:rPr lang="en-US" dirty="0" smtClean="0"/>
              <a:t>(after 1991) </a:t>
            </a:r>
            <a:r>
              <a:rPr lang="en-US" dirty="0"/>
              <a:t>by various state agencies</a:t>
            </a:r>
            <a:br>
              <a:rPr lang="en-US" dirty="0"/>
            </a:br>
            <a:endParaRPr lang="ka-GE" dirty="0"/>
          </a:p>
          <a:p>
            <a:pPr marL="0" indent="0">
              <a:buNone/>
            </a:pPr>
            <a:endParaRPr lang="ka-GE" dirty="0"/>
          </a:p>
          <a:p>
            <a:pPr marL="0" indent="0">
              <a:buNone/>
            </a:pPr>
            <a:r>
              <a:rPr lang="en-US" b="1" dirty="0">
                <a:solidFill>
                  <a:schemeClr val="accent2"/>
                </a:solidFill>
                <a:hlinkClick r:id="rId3"/>
              </a:rPr>
              <a:t>Archival Division of the Autonomous Republic of Adjara </a:t>
            </a:r>
            <a:r>
              <a:rPr lang="en-US" dirty="0">
                <a:solidFill>
                  <a:schemeClr val="accent5"/>
                </a:solidFill>
              </a:rPr>
              <a:t>(1930’s-present)</a:t>
            </a:r>
            <a:r>
              <a:rPr lang="ka-GE" dirty="0"/>
              <a:t/>
            </a:r>
            <a:br>
              <a:rPr lang="ka-GE" dirty="0"/>
            </a:br>
            <a:r>
              <a:rPr lang="en-US" dirty="0"/>
              <a:t>Documents concerning the activities of the organizations, institutions </a:t>
            </a:r>
            <a:r>
              <a:rPr lang="en-US" dirty="0" smtClean="0"/>
              <a:t>and prominent figures on </a:t>
            </a:r>
            <a:r>
              <a:rPr lang="en-US" dirty="0"/>
              <a:t>the territory of the Autonomous Republic of Adjara</a:t>
            </a:r>
            <a:endParaRPr lang="ka-GE" dirty="0"/>
          </a:p>
          <a:p>
            <a:pPr marL="0" indent="0">
              <a:buNone/>
            </a:pPr>
            <a:endParaRPr lang="en-US" dirty="0"/>
          </a:p>
          <a:p>
            <a:pPr marL="0" indent="0">
              <a:buNone/>
            </a:pPr>
            <a:r>
              <a:rPr lang="en-US" b="1" dirty="0">
                <a:solidFill>
                  <a:schemeClr val="accent2"/>
                </a:solidFill>
                <a:hlinkClick r:id="rId4"/>
              </a:rPr>
              <a:t>The National Parliament Library of Georgia </a:t>
            </a:r>
            <a:r>
              <a:rPr lang="en-US" dirty="0">
                <a:solidFill>
                  <a:schemeClr val="accent5"/>
                </a:solidFill>
              </a:rPr>
              <a:t>(17th Century – Present)</a:t>
            </a:r>
          </a:p>
          <a:p>
            <a:pPr marL="0" indent="0">
              <a:buNone/>
            </a:pPr>
            <a:r>
              <a:rPr lang="en-US" dirty="0"/>
              <a:t>In addition to the rich book collection and periodicals, the library holds a small number of archival documents. The library has a significant photo collection</a:t>
            </a:r>
            <a:br>
              <a:rPr lang="en-US" dirty="0"/>
            </a:br>
            <a:endParaRPr lang="ka-GE" dirty="0"/>
          </a:p>
          <a:p>
            <a:pPr marL="0" indent="0">
              <a:buNone/>
            </a:pPr>
            <a:r>
              <a:rPr lang="en-US" dirty="0">
                <a:solidFill>
                  <a:schemeClr val="accent5"/>
                </a:solidFill>
              </a:rPr>
              <a:t>Private Archives (1991-present)</a:t>
            </a:r>
            <a:r>
              <a:rPr lang="ka-GE" dirty="0">
                <a:solidFill>
                  <a:schemeClr val="accent2"/>
                </a:solidFill>
              </a:rPr>
              <a:t/>
            </a:r>
            <a:br>
              <a:rPr lang="ka-GE" dirty="0">
                <a:solidFill>
                  <a:schemeClr val="accent2"/>
                </a:solidFill>
              </a:rPr>
            </a:br>
            <a:r>
              <a:rPr lang="en-US" dirty="0"/>
              <a:t>Private archives are not developed in Georgia. Very few of them keep documents from private organizations (e.g. commercial banks). Most of the private organizations have their own archives </a:t>
            </a:r>
          </a:p>
        </p:txBody>
      </p:sp>
      <p:sp>
        <p:nvSpPr>
          <p:cNvPr id="4" name="Title 1"/>
          <p:cNvSpPr>
            <a:spLocks noGrp="1"/>
          </p:cNvSpPr>
          <p:nvPr>
            <p:ph type="title"/>
          </p:nvPr>
        </p:nvSpPr>
        <p:spPr>
          <a:xfrm>
            <a:off x="838200" y="190954"/>
            <a:ext cx="9508958" cy="656069"/>
          </a:xfrm>
        </p:spPr>
        <p:txBody>
          <a:bodyPr>
            <a:normAutofit fontScale="90000"/>
          </a:bodyPr>
          <a:lstStyle/>
          <a:p>
            <a:pPr algn="ctr"/>
            <a:r>
              <a:rPr lang="en-US" b="1" dirty="0">
                <a:solidFill>
                  <a:schemeClr val="accent2"/>
                </a:solidFill>
              </a:rPr>
              <a:t>Archival Institutions in Georgia</a:t>
            </a:r>
          </a:p>
        </p:txBody>
      </p:sp>
    </p:spTree>
    <p:extLst>
      <p:ext uri="{BB962C8B-B14F-4D97-AF65-F5344CB8AC3E}">
        <p14:creationId xmlns:p14="http://schemas.microsoft.com/office/powerpoint/2010/main" val="39774922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023" y="0"/>
            <a:ext cx="10491651" cy="1036955"/>
          </a:xfrm>
        </p:spPr>
        <p:txBody>
          <a:bodyPr>
            <a:normAutofit/>
          </a:bodyPr>
          <a:lstStyle/>
          <a:p>
            <a:pPr algn="ctr"/>
            <a:r>
              <a:rPr lang="en-US" sz="3600" b="1" dirty="0">
                <a:solidFill>
                  <a:schemeClr val="accent2"/>
                </a:solidFill>
              </a:rPr>
              <a:t>Evaluation Methodology of The Open-Archives project </a:t>
            </a:r>
          </a:p>
        </p:txBody>
      </p:sp>
      <p:sp>
        <p:nvSpPr>
          <p:cNvPr id="6" name="Content Placeholder 5">
            <a:extLst>
              <a:ext uri="{FF2B5EF4-FFF2-40B4-BE49-F238E27FC236}">
                <a16:creationId xmlns="" xmlns:a16="http://schemas.microsoft.com/office/drawing/2014/main" id="{392F22A6-3D8D-FD46-A333-C283F83BAE05}"/>
              </a:ext>
            </a:extLst>
          </p:cNvPr>
          <p:cNvSpPr>
            <a:spLocks noGrp="1"/>
          </p:cNvSpPr>
          <p:nvPr>
            <p:ph idx="1"/>
          </p:nvPr>
        </p:nvSpPr>
        <p:spPr>
          <a:xfrm>
            <a:off x="349319" y="1036955"/>
            <a:ext cx="11507057" cy="5479259"/>
          </a:xfrm>
        </p:spPr>
        <p:txBody>
          <a:bodyPr>
            <a:normAutofit fontScale="85000" lnSpcReduction="20000"/>
          </a:bodyPr>
          <a:lstStyle/>
          <a:p>
            <a:r>
              <a:rPr lang="en-US" b="1" dirty="0">
                <a:hlinkClick r:id="rId3"/>
              </a:rPr>
              <a:t>The methodology </a:t>
            </a:r>
            <a:r>
              <a:rPr lang="en-US" dirty="0"/>
              <a:t>is composed of </a:t>
            </a:r>
            <a:r>
              <a:rPr lang="en-US" dirty="0" smtClean="0"/>
              <a:t>86 </a:t>
            </a:r>
            <a:r>
              <a:rPr lang="en-US" dirty="0"/>
              <a:t>indicators, each of which is granted different weight and index of social importance. </a:t>
            </a:r>
          </a:p>
          <a:p>
            <a:r>
              <a:rPr lang="en-US" dirty="0"/>
              <a:t>The indicators are divided into five groups (benchmark indicators) that represent the key characteristics of a well-functioning, open archive. These groups are: </a:t>
            </a:r>
          </a:p>
          <a:p>
            <a:pPr marL="0" indent="0">
              <a:buNone/>
            </a:pPr>
            <a:r>
              <a:rPr lang="en-US" dirty="0"/>
              <a:t>	1. The legislative framework:</a:t>
            </a:r>
            <a:br>
              <a:rPr lang="en-US" dirty="0"/>
            </a:br>
            <a:r>
              <a:rPr lang="en-US" dirty="0"/>
              <a:t>		1.1 General archival legislation;</a:t>
            </a:r>
            <a:br>
              <a:rPr lang="en-US" dirty="0"/>
            </a:br>
            <a:r>
              <a:rPr lang="en-US" dirty="0"/>
              <a:t>		1.2 Other legislation referring to FOI and archives; </a:t>
            </a:r>
            <a:br>
              <a:rPr lang="en-US" dirty="0"/>
            </a:br>
            <a:r>
              <a:rPr lang="en-US" dirty="0"/>
              <a:t>		1.3 Archival services; </a:t>
            </a:r>
          </a:p>
          <a:p>
            <a:pPr marL="0" indent="0">
              <a:buNone/>
            </a:pPr>
            <a:r>
              <a:rPr lang="en-US" dirty="0"/>
              <a:t>	2. Website: Archive websites and online services; </a:t>
            </a:r>
          </a:p>
          <a:p>
            <a:pPr marL="0" indent="0">
              <a:buNone/>
            </a:pPr>
            <a:r>
              <a:rPr lang="en-US" dirty="0"/>
              <a:t>	3. Reading room: services and procedures for the researchers working in the archives. </a:t>
            </a:r>
          </a:p>
          <a:p>
            <a:r>
              <a:rPr lang="en-US" dirty="0"/>
              <a:t>The selection of indicators for the methodology was largely based on the principles of access to archives adopted by the International Council on Archives (ICA). </a:t>
            </a:r>
          </a:p>
          <a:p>
            <a:r>
              <a:rPr lang="en-US" dirty="0"/>
              <a:t>The participants fill in the evaluation forms online, on </a:t>
            </a:r>
            <a:r>
              <a:rPr lang="en-US" dirty="0" smtClean="0"/>
              <a:t>the website:</a:t>
            </a:r>
            <a:r>
              <a:rPr lang="en-US" b="1" dirty="0" smtClean="0"/>
              <a:t> </a:t>
            </a:r>
            <a:r>
              <a:rPr lang="en-US" b="1" dirty="0">
                <a:hlinkClick r:id="rId4"/>
              </a:rPr>
              <a:t>www.open-archives.org</a:t>
            </a:r>
            <a:r>
              <a:rPr lang="en-US" b="1" dirty="0"/>
              <a:t> </a:t>
            </a:r>
            <a:endParaRPr lang="en-US" b="1" dirty="0" smtClean="0"/>
          </a:p>
          <a:p>
            <a:r>
              <a:rPr lang="en-US" dirty="0"/>
              <a:t>According to the research, </a:t>
            </a:r>
            <a:r>
              <a:rPr lang="en-US" dirty="0">
                <a:solidFill>
                  <a:srgbClr val="0070C0"/>
                </a:solidFill>
              </a:rPr>
              <a:t>Georgia holds 8th place among 18 countries and, in total, the country has scored 70.99%.</a:t>
            </a:r>
            <a:endParaRPr lang="ru-RU" dirty="0">
              <a:solidFill>
                <a:srgbClr val="0070C0"/>
              </a:solidFill>
            </a:endParaRPr>
          </a:p>
          <a:p>
            <a:endParaRPr lang="en-US" b="1" dirty="0"/>
          </a:p>
          <a:p>
            <a:endParaRPr lang="en-US" dirty="0"/>
          </a:p>
          <a:p>
            <a:endParaRPr lang="en-US" dirty="0"/>
          </a:p>
        </p:txBody>
      </p:sp>
    </p:spTree>
    <p:extLst>
      <p:ext uri="{BB962C8B-B14F-4D97-AF65-F5344CB8AC3E}">
        <p14:creationId xmlns:p14="http://schemas.microsoft.com/office/powerpoint/2010/main" val="40746483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023" y="0"/>
            <a:ext cx="10491651" cy="1036955"/>
          </a:xfrm>
        </p:spPr>
        <p:txBody>
          <a:bodyPr/>
          <a:lstStyle/>
          <a:p>
            <a:pPr algn="ctr"/>
            <a:r>
              <a:rPr lang="en-US" b="1" dirty="0">
                <a:solidFill>
                  <a:schemeClr val="accent2"/>
                </a:solidFill>
              </a:rPr>
              <a:t>The Results of Evaluation</a:t>
            </a:r>
          </a:p>
        </p:txBody>
      </p:sp>
      <p:sp>
        <p:nvSpPr>
          <p:cNvPr id="6" name="Content Placeholder 5">
            <a:extLst>
              <a:ext uri="{FF2B5EF4-FFF2-40B4-BE49-F238E27FC236}">
                <a16:creationId xmlns="" xmlns:a16="http://schemas.microsoft.com/office/drawing/2014/main" id="{392F22A6-3D8D-FD46-A333-C283F83BAE05}"/>
              </a:ext>
            </a:extLst>
          </p:cNvPr>
          <p:cNvSpPr>
            <a:spLocks noGrp="1"/>
          </p:cNvSpPr>
          <p:nvPr>
            <p:ph idx="1"/>
          </p:nvPr>
        </p:nvSpPr>
        <p:spPr>
          <a:xfrm>
            <a:off x="290633" y="1332855"/>
            <a:ext cx="6218655" cy="5269423"/>
          </a:xfrm>
        </p:spPr>
        <p:txBody>
          <a:bodyPr>
            <a:normAutofit fontScale="92500" lnSpcReduction="10000"/>
          </a:bodyPr>
          <a:lstStyle/>
          <a:p>
            <a:r>
              <a:rPr lang="en-US" dirty="0"/>
              <a:t>Based on the results of evaluation, received from international partners, the ranking of the openness of the archives is updated on </a:t>
            </a:r>
            <a:r>
              <a:rPr lang="en-US" b="1" dirty="0">
                <a:hlinkClick r:id="rId3"/>
              </a:rPr>
              <a:t>www.open-archives.org</a:t>
            </a:r>
            <a:r>
              <a:rPr lang="en-US" b="1" dirty="0"/>
              <a:t> </a:t>
            </a:r>
          </a:p>
          <a:p>
            <a:r>
              <a:rPr lang="en-US" dirty="0"/>
              <a:t>The results are represented in two ways:</a:t>
            </a:r>
          </a:p>
          <a:p>
            <a:pPr marL="0" indent="0">
              <a:buNone/>
            </a:pPr>
            <a:r>
              <a:rPr lang="en-US" dirty="0"/>
              <a:t>	1. Results by separate state archives </a:t>
            </a:r>
          </a:p>
          <a:p>
            <a:pPr marL="0" indent="0">
              <a:buNone/>
            </a:pPr>
            <a:r>
              <a:rPr lang="en-US" dirty="0"/>
              <a:t>	2. Overall results of the countries</a:t>
            </a:r>
          </a:p>
          <a:p>
            <a:r>
              <a:rPr lang="en-US" dirty="0"/>
              <a:t>Also, IDFI publishes a report, which includes the analysis of the results of evaluation, the best and worst international practices and recommendations for the state archives for enhancing the accessibility of archival materials.</a:t>
            </a:r>
          </a:p>
          <a:p>
            <a:pPr marL="0" indent="0">
              <a:buNone/>
            </a:pPr>
            <a:endParaRPr lang="en-US" dirty="0"/>
          </a:p>
          <a:p>
            <a:endParaRPr lang="en-US" dirty="0"/>
          </a:p>
        </p:txBody>
      </p:sp>
      <p:pic>
        <p:nvPicPr>
          <p:cNvPr id="5" name="Picture 4">
            <a:extLst>
              <a:ext uri="{FF2B5EF4-FFF2-40B4-BE49-F238E27FC236}">
                <a16:creationId xmlns="" xmlns:a16="http://schemas.microsoft.com/office/drawing/2014/main" id="{1151B8F4-5FED-9B46-BE4B-D98155985D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3111" y="1487187"/>
            <a:ext cx="4638547" cy="3539222"/>
          </a:xfrm>
          <a:prstGeom prst="rect">
            <a:avLst/>
          </a:prstGeom>
        </p:spPr>
      </p:pic>
      <p:sp>
        <p:nvSpPr>
          <p:cNvPr id="7" name="TextBox 6">
            <a:extLst>
              <a:ext uri="{FF2B5EF4-FFF2-40B4-BE49-F238E27FC236}">
                <a16:creationId xmlns="" xmlns:a16="http://schemas.microsoft.com/office/drawing/2014/main" id="{44E7C46A-1A83-9948-BED4-ED90EC090926}"/>
              </a:ext>
            </a:extLst>
          </p:cNvPr>
          <p:cNvSpPr txBox="1"/>
          <p:nvPr/>
        </p:nvSpPr>
        <p:spPr>
          <a:xfrm>
            <a:off x="6812399" y="5476641"/>
            <a:ext cx="4819973" cy="646331"/>
          </a:xfrm>
          <a:prstGeom prst="rect">
            <a:avLst/>
          </a:prstGeom>
          <a:noFill/>
        </p:spPr>
        <p:txBody>
          <a:bodyPr wrap="square" rtlCol="0">
            <a:spAutoFit/>
          </a:bodyPr>
          <a:lstStyle/>
          <a:p>
            <a:r>
              <a:rPr lang="en-US" dirty="0"/>
              <a:t>The full report can be found here - </a:t>
            </a:r>
            <a:r>
              <a:rPr lang="en-US" b="1" dirty="0">
                <a:hlinkClick r:id="rId5"/>
              </a:rPr>
              <a:t>http://open-archives.org/en/newsblogs/interestingnews/36</a:t>
            </a:r>
            <a:r>
              <a:rPr lang="en-US" b="1" dirty="0"/>
              <a:t> </a:t>
            </a:r>
          </a:p>
        </p:txBody>
      </p:sp>
    </p:spTree>
    <p:extLst>
      <p:ext uri="{BB962C8B-B14F-4D97-AF65-F5344CB8AC3E}">
        <p14:creationId xmlns:p14="http://schemas.microsoft.com/office/powerpoint/2010/main" val="37884206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55731" y="95794"/>
            <a:ext cx="6452542" cy="4258492"/>
          </a:xfrm>
        </p:spPr>
      </p:pic>
      <p:sp>
        <p:nvSpPr>
          <p:cNvPr id="6" name="TextBox 5"/>
          <p:cNvSpPr txBox="1"/>
          <p:nvPr/>
        </p:nvSpPr>
        <p:spPr>
          <a:xfrm>
            <a:off x="400595" y="4549676"/>
            <a:ext cx="11791405" cy="2308324"/>
          </a:xfrm>
          <a:prstGeom prst="rect">
            <a:avLst/>
          </a:prstGeom>
          <a:noFill/>
        </p:spPr>
        <p:txBody>
          <a:bodyPr wrap="square" rtlCol="0">
            <a:spAutoFit/>
          </a:bodyPr>
          <a:lstStyle/>
          <a:p>
            <a:r>
              <a:rPr lang="en-US" dirty="0"/>
              <a:t>The results and findings of the study are sent to the relevant state archives and they can, accordingly, plan to address the weaknesses that they have both in legislation and in practice.</a:t>
            </a:r>
            <a:endParaRPr lang="ka-GE" dirty="0"/>
          </a:p>
          <a:p>
            <a:endParaRPr lang="en-US" dirty="0"/>
          </a:p>
          <a:p>
            <a:r>
              <a:rPr lang="en-US" dirty="0"/>
              <a:t>Research is also important for researchers who are planning to work in the archives of a former Soviet countries for the first time</a:t>
            </a:r>
            <a:r>
              <a:rPr lang="ka-GE" dirty="0"/>
              <a:t>.</a:t>
            </a:r>
            <a:endParaRPr lang="en-US" dirty="0"/>
          </a:p>
          <a:p>
            <a:endParaRPr lang="ru-RU" dirty="0"/>
          </a:p>
          <a:p>
            <a:r>
              <a:rPr lang="en-US" dirty="0"/>
              <a:t>You can find the research methodology, information about partners, rating of particular countries and state archives and various materials created within the frame of the project on this portal - </a:t>
            </a:r>
            <a:r>
              <a:rPr lang="en-US" b="1" dirty="0">
                <a:hlinkClick r:id="rId3"/>
              </a:rPr>
              <a:t>http://open-archives.org</a:t>
            </a:r>
            <a:r>
              <a:rPr lang="en-US" b="1" dirty="0" smtClean="0">
                <a:hlinkClick r:id="rId3"/>
              </a:rPr>
              <a:t>/</a:t>
            </a:r>
            <a:endParaRPr lang="ru-RU" dirty="0"/>
          </a:p>
        </p:txBody>
      </p:sp>
    </p:spTree>
    <p:extLst>
      <p:ext uri="{BB962C8B-B14F-4D97-AF65-F5344CB8AC3E}">
        <p14:creationId xmlns:p14="http://schemas.microsoft.com/office/powerpoint/2010/main" val="34699709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72954" y="279133"/>
            <a:ext cx="10515600" cy="5772346"/>
          </a:xfrm>
        </p:spPr>
        <p:txBody>
          <a:bodyPr>
            <a:normAutofit lnSpcReduction="10000"/>
          </a:bodyPr>
          <a:lstStyle/>
          <a:p>
            <a:pPr marL="0" indent="0" algn="ctr">
              <a:buNone/>
            </a:pPr>
            <a:endParaRPr lang="en-US" b="1" dirty="0" smtClean="0">
              <a:solidFill>
                <a:schemeClr val="accent2"/>
              </a:solidFill>
            </a:endParaRPr>
          </a:p>
          <a:p>
            <a:pPr marL="0" indent="0" algn="ctr">
              <a:buNone/>
            </a:pPr>
            <a:endParaRPr lang="en-US" sz="4300" b="1" dirty="0" smtClean="0">
              <a:solidFill>
                <a:schemeClr val="accent2"/>
              </a:solidFill>
            </a:endParaRPr>
          </a:p>
          <a:p>
            <a:pPr marL="0" indent="0" algn="ctr">
              <a:buNone/>
            </a:pPr>
            <a:r>
              <a:rPr lang="en-US" sz="4300" b="1" dirty="0" smtClean="0">
                <a:solidFill>
                  <a:schemeClr val="accent2"/>
                </a:solidFill>
              </a:rPr>
              <a:t>Thank </a:t>
            </a:r>
            <a:r>
              <a:rPr lang="en-US" sz="4300" b="1" dirty="0">
                <a:solidFill>
                  <a:schemeClr val="accent2"/>
                </a:solidFill>
              </a:rPr>
              <a:t>you!</a:t>
            </a:r>
          </a:p>
          <a:p>
            <a:pPr marL="0" indent="0">
              <a:buNone/>
            </a:pPr>
            <a:endParaRPr lang="en-US" b="1" dirty="0" smtClean="0">
              <a:solidFill>
                <a:schemeClr val="accent2"/>
              </a:solidFill>
            </a:endParaRPr>
          </a:p>
          <a:p>
            <a:pPr marL="0" lvl="0" indent="0" eaLnBrk="0" fontAlgn="base" hangingPunct="0">
              <a:lnSpc>
                <a:spcPct val="100000"/>
              </a:lnSpc>
              <a:spcBef>
                <a:spcPct val="0"/>
              </a:spcBef>
              <a:spcAft>
                <a:spcPct val="0"/>
              </a:spcAft>
              <a:buNone/>
            </a:pPr>
            <a:endParaRPr lang="en-US" altLang="en-US" sz="1600" b="1" dirty="0" smtClean="0">
              <a:solidFill>
                <a:srgbClr val="2F5496"/>
              </a:solidFill>
              <a:latin typeface="Cambria" panose="02040503050406030204" pitchFamily="18" charset="0"/>
              <a:ea typeface="Times New Roman" panose="02020603050405020304" pitchFamily="18" charset="0"/>
              <a:cs typeface="Times New Roman" panose="02020603050405020304" pitchFamily="18" charset="0"/>
            </a:endParaRPr>
          </a:p>
          <a:p>
            <a:pPr marL="0" lvl="0" indent="0" eaLnBrk="0" fontAlgn="base" hangingPunct="0">
              <a:lnSpc>
                <a:spcPct val="100000"/>
              </a:lnSpc>
              <a:spcBef>
                <a:spcPct val="0"/>
              </a:spcBef>
              <a:spcAft>
                <a:spcPct val="0"/>
              </a:spcAft>
              <a:buNone/>
            </a:pPr>
            <a:r>
              <a:rPr lang="en-US" altLang="en-US" sz="1800" b="1" dirty="0" smtClean="0">
                <a:solidFill>
                  <a:srgbClr val="2F5496"/>
                </a:solidFill>
                <a:latin typeface="Cambria" panose="02040503050406030204" pitchFamily="18" charset="0"/>
                <a:ea typeface="Times New Roman" panose="02020603050405020304" pitchFamily="18" charset="0"/>
                <a:cs typeface="Times New Roman" panose="02020603050405020304" pitchFamily="18" charset="0"/>
              </a:rPr>
              <a:t>Giorgi </a:t>
            </a:r>
            <a:r>
              <a:rPr lang="en-US" altLang="en-US" sz="1800" b="1" dirty="0">
                <a:solidFill>
                  <a:srgbClr val="2F5496"/>
                </a:solidFill>
                <a:latin typeface="Cambria" panose="02040503050406030204" pitchFamily="18" charset="0"/>
                <a:ea typeface="Times New Roman" panose="02020603050405020304" pitchFamily="18" charset="0"/>
                <a:cs typeface="Times New Roman" panose="02020603050405020304" pitchFamily="18" charset="0"/>
              </a:rPr>
              <a:t>Kldiashvili (Mr</a:t>
            </a:r>
            <a:r>
              <a:rPr lang="en-US" altLang="en-US" sz="1800" b="1" dirty="0" smtClean="0">
                <a:solidFill>
                  <a:srgbClr val="2F5496"/>
                </a:solidFill>
                <a:latin typeface="Cambria" panose="02040503050406030204" pitchFamily="18" charset="0"/>
                <a:ea typeface="Times New Roman" panose="02020603050405020304" pitchFamily="18" charset="0"/>
                <a:cs typeface="Times New Roman" panose="02020603050405020304" pitchFamily="18" charset="0"/>
              </a:rPr>
              <a:t>.)</a:t>
            </a:r>
          </a:p>
          <a:p>
            <a:pPr marL="0" lvl="0" indent="0" eaLnBrk="0" fontAlgn="base" hangingPunct="0">
              <a:lnSpc>
                <a:spcPct val="100000"/>
              </a:lnSpc>
              <a:spcBef>
                <a:spcPct val="0"/>
              </a:spcBef>
              <a:spcAft>
                <a:spcPct val="0"/>
              </a:spcAft>
              <a:buNone/>
            </a:pPr>
            <a:endParaRPr lang="en-US" altLang="en-US" sz="1800" dirty="0"/>
          </a:p>
          <a:p>
            <a:pPr marL="0" lvl="0" indent="0" eaLnBrk="0" fontAlgn="base" hangingPunct="0">
              <a:lnSpc>
                <a:spcPct val="100000"/>
              </a:lnSpc>
              <a:spcBef>
                <a:spcPct val="0"/>
              </a:spcBef>
              <a:spcAft>
                <a:spcPct val="0"/>
              </a:spcAft>
              <a:buNone/>
            </a:pPr>
            <a:r>
              <a:rPr lang="en-US" altLang="en-US" sz="1600" b="1" i="1" dirty="0" smtClean="0">
                <a:solidFill>
                  <a:srgbClr val="2F5496"/>
                </a:solidFill>
                <a:latin typeface="Cambria" panose="02040503050406030204" pitchFamily="18" charset="0"/>
                <a:ea typeface="Times New Roman" panose="02020603050405020304" pitchFamily="18" charset="0"/>
                <a:cs typeface="Times New Roman" panose="02020603050405020304" pitchFamily="18" charset="0"/>
              </a:rPr>
              <a:t>Executive </a:t>
            </a:r>
            <a:r>
              <a:rPr lang="en-US" altLang="en-US" sz="1600" b="1" i="1" dirty="0">
                <a:solidFill>
                  <a:srgbClr val="2F5496"/>
                </a:solidFill>
                <a:latin typeface="Cambria" panose="02040503050406030204" pitchFamily="18" charset="0"/>
                <a:ea typeface="Times New Roman" panose="02020603050405020304" pitchFamily="18" charset="0"/>
                <a:cs typeface="Times New Roman" panose="02020603050405020304" pitchFamily="18" charset="0"/>
              </a:rPr>
              <a:t>Director of the</a:t>
            </a:r>
            <a:endParaRPr lang="en-US" altLang="en-US" sz="1600" dirty="0"/>
          </a:p>
          <a:p>
            <a:pPr marL="0" lvl="0" indent="0" eaLnBrk="0" fontAlgn="base" hangingPunct="0">
              <a:lnSpc>
                <a:spcPct val="100000"/>
              </a:lnSpc>
              <a:spcBef>
                <a:spcPct val="0"/>
              </a:spcBef>
              <a:spcAft>
                <a:spcPct val="0"/>
              </a:spcAft>
              <a:buNone/>
            </a:pPr>
            <a:r>
              <a:rPr lang="en-US" altLang="en-US" sz="1600" b="1" dirty="0">
                <a:solidFill>
                  <a:srgbClr val="2F5496"/>
                </a:solidFill>
                <a:latin typeface="Cambria" panose="02040503050406030204" pitchFamily="18" charset="0"/>
                <a:ea typeface="Times New Roman" panose="02020603050405020304" pitchFamily="18" charset="0"/>
                <a:cs typeface="Times New Roman" panose="02020603050405020304" pitchFamily="18" charset="0"/>
              </a:rPr>
              <a:t>Institute for Development </a:t>
            </a:r>
            <a:r>
              <a:rPr lang="en-US" altLang="en-US" sz="1600" b="1" dirty="0" smtClean="0">
                <a:solidFill>
                  <a:srgbClr val="2F5496"/>
                </a:solidFill>
                <a:latin typeface="Cambria" panose="02040503050406030204" pitchFamily="18" charset="0"/>
                <a:ea typeface="Times New Roman" panose="02020603050405020304" pitchFamily="18" charset="0"/>
                <a:cs typeface="Times New Roman" panose="02020603050405020304" pitchFamily="18" charset="0"/>
              </a:rPr>
              <a:t>of </a:t>
            </a:r>
          </a:p>
          <a:p>
            <a:pPr marL="0" lvl="0" indent="0" eaLnBrk="0" fontAlgn="base" hangingPunct="0">
              <a:lnSpc>
                <a:spcPct val="100000"/>
              </a:lnSpc>
              <a:spcBef>
                <a:spcPct val="0"/>
              </a:spcBef>
              <a:spcAft>
                <a:spcPct val="0"/>
              </a:spcAft>
              <a:buNone/>
            </a:pPr>
            <a:r>
              <a:rPr lang="en-US" altLang="en-US" sz="1600" b="1" dirty="0" smtClean="0">
                <a:solidFill>
                  <a:srgbClr val="2F5496"/>
                </a:solidFill>
                <a:latin typeface="Cambria" panose="02040503050406030204" pitchFamily="18" charset="0"/>
                <a:ea typeface="Times New Roman" panose="02020603050405020304" pitchFamily="18" charset="0"/>
                <a:cs typeface="Times New Roman" panose="02020603050405020304" pitchFamily="18" charset="0"/>
              </a:rPr>
              <a:t>Freedom </a:t>
            </a:r>
            <a:r>
              <a:rPr lang="en-US" altLang="en-US" sz="1600" b="1" dirty="0">
                <a:solidFill>
                  <a:srgbClr val="2F5496"/>
                </a:solidFill>
                <a:latin typeface="Cambria" panose="02040503050406030204" pitchFamily="18" charset="0"/>
                <a:ea typeface="Times New Roman" panose="02020603050405020304" pitchFamily="18" charset="0"/>
                <a:cs typeface="Times New Roman" panose="02020603050405020304" pitchFamily="18" charset="0"/>
              </a:rPr>
              <a:t>of </a:t>
            </a:r>
            <a:r>
              <a:rPr lang="en-US" altLang="en-US" sz="1600" b="1" dirty="0" smtClean="0">
                <a:solidFill>
                  <a:srgbClr val="2F5496"/>
                </a:solidFill>
                <a:latin typeface="Cambria" panose="02040503050406030204" pitchFamily="18" charset="0"/>
                <a:ea typeface="Times New Roman" panose="02020603050405020304" pitchFamily="18" charset="0"/>
                <a:cs typeface="Times New Roman" panose="02020603050405020304" pitchFamily="18" charset="0"/>
              </a:rPr>
              <a:t>Information</a:t>
            </a:r>
          </a:p>
          <a:p>
            <a:pPr marL="0" lvl="0" indent="0" eaLnBrk="0" fontAlgn="base" hangingPunct="0">
              <a:lnSpc>
                <a:spcPct val="100000"/>
              </a:lnSpc>
              <a:spcBef>
                <a:spcPct val="0"/>
              </a:spcBef>
              <a:spcAft>
                <a:spcPct val="0"/>
              </a:spcAft>
              <a:buNone/>
            </a:pPr>
            <a:endParaRPr lang="en-US" altLang="en-US" sz="1600" b="1" dirty="0">
              <a:solidFill>
                <a:srgbClr val="2F5496"/>
              </a:solidFill>
              <a:latin typeface="Cambria" panose="02040503050406030204" pitchFamily="18" charset="0"/>
              <a:ea typeface="Times New Roman" panose="02020603050405020304" pitchFamily="18" charset="0"/>
              <a:cs typeface="Times New Roman" panose="02020603050405020304" pitchFamily="18" charset="0"/>
            </a:endParaRPr>
          </a:p>
          <a:p>
            <a:pPr marL="0" lvl="0" indent="0" eaLnBrk="0" fontAlgn="base" hangingPunct="0">
              <a:lnSpc>
                <a:spcPct val="100000"/>
              </a:lnSpc>
              <a:spcBef>
                <a:spcPct val="0"/>
              </a:spcBef>
              <a:spcAft>
                <a:spcPct val="0"/>
              </a:spcAft>
              <a:buNone/>
            </a:pPr>
            <a:endParaRPr lang="en-US" altLang="en-US" sz="1600" b="1" dirty="0" smtClean="0">
              <a:solidFill>
                <a:srgbClr val="2F5496"/>
              </a:solidFill>
              <a:latin typeface="Cambria" panose="02040503050406030204" pitchFamily="18" charset="0"/>
              <a:ea typeface="Times New Roman" panose="02020603050405020304" pitchFamily="18" charset="0"/>
              <a:cs typeface="Times New Roman" panose="02020603050405020304" pitchFamily="18" charset="0"/>
            </a:endParaRPr>
          </a:p>
          <a:p>
            <a:pPr marL="0" lvl="0" indent="0" eaLnBrk="0" fontAlgn="base" hangingPunct="0">
              <a:lnSpc>
                <a:spcPct val="100000"/>
              </a:lnSpc>
              <a:spcBef>
                <a:spcPct val="0"/>
              </a:spcBef>
              <a:spcAft>
                <a:spcPct val="0"/>
              </a:spcAft>
              <a:buNone/>
            </a:pPr>
            <a:endParaRPr lang="en-US" altLang="en-US" sz="1600" b="1" dirty="0" smtClean="0">
              <a:solidFill>
                <a:srgbClr val="2F5496"/>
              </a:solidFill>
              <a:latin typeface="Cambria" panose="02040503050406030204" pitchFamily="18" charset="0"/>
              <a:ea typeface="Times New Roman" panose="02020603050405020304" pitchFamily="18" charset="0"/>
              <a:cs typeface="Times New Roman" panose="02020603050405020304" pitchFamily="18" charset="0"/>
            </a:endParaRPr>
          </a:p>
          <a:p>
            <a:pPr marL="0" lvl="0" indent="0" eaLnBrk="0" fontAlgn="base" hangingPunct="0">
              <a:lnSpc>
                <a:spcPct val="100000"/>
              </a:lnSpc>
              <a:spcBef>
                <a:spcPct val="0"/>
              </a:spcBef>
              <a:spcAft>
                <a:spcPct val="0"/>
              </a:spcAft>
              <a:buNone/>
            </a:pPr>
            <a:endParaRPr lang="en-US" altLang="en-US" sz="1600" b="1" dirty="0">
              <a:solidFill>
                <a:srgbClr val="2F5496"/>
              </a:solidFill>
              <a:latin typeface="Cambria" panose="02040503050406030204" pitchFamily="18" charset="0"/>
              <a:ea typeface="Times New Roman" panose="02020603050405020304" pitchFamily="18" charset="0"/>
              <a:cs typeface="Times New Roman" panose="02020603050405020304" pitchFamily="18" charset="0"/>
            </a:endParaRPr>
          </a:p>
          <a:p>
            <a:pPr marL="0" lvl="0" indent="0" eaLnBrk="0" fontAlgn="base" hangingPunct="0">
              <a:lnSpc>
                <a:spcPct val="100000"/>
              </a:lnSpc>
              <a:spcBef>
                <a:spcPct val="0"/>
              </a:spcBef>
              <a:spcAft>
                <a:spcPct val="0"/>
              </a:spcAft>
              <a:buNone/>
            </a:pPr>
            <a:endParaRPr lang="en-US" altLang="en-US" sz="1600" b="1" dirty="0" smtClean="0">
              <a:solidFill>
                <a:srgbClr val="2F5496"/>
              </a:solidFill>
              <a:latin typeface="Cambria" panose="02040503050406030204" pitchFamily="18" charset="0"/>
              <a:ea typeface="Times New Roman" panose="02020603050405020304" pitchFamily="18" charset="0"/>
              <a:cs typeface="Times New Roman" panose="02020603050405020304" pitchFamily="18" charset="0"/>
            </a:endParaRPr>
          </a:p>
          <a:p>
            <a:pPr marL="0" lvl="0" indent="0" eaLnBrk="0" fontAlgn="base" hangingPunct="0">
              <a:lnSpc>
                <a:spcPct val="100000"/>
              </a:lnSpc>
              <a:spcBef>
                <a:spcPct val="0"/>
              </a:spcBef>
              <a:spcAft>
                <a:spcPct val="0"/>
              </a:spcAft>
              <a:buNone/>
            </a:pPr>
            <a:r>
              <a:rPr lang="en-US" altLang="en-US" sz="1600" b="1" dirty="0">
                <a:solidFill>
                  <a:srgbClr val="2F5496"/>
                </a:solidFill>
                <a:latin typeface="Calibri" panose="020F0502020204030204" pitchFamily="34" charset="0"/>
                <a:ea typeface="Times New Roman" panose="02020603050405020304" pitchFamily="18" charset="0"/>
                <a:cs typeface="Calibri" panose="020F0502020204030204" pitchFamily="34" charset="0"/>
              </a:rPr>
              <a:t>Address:            20, Shevchenko Street, Tbilisi, 0108, Georgia.</a:t>
            </a:r>
            <a:endParaRPr lang="en-US" altLang="en-US" sz="1600" dirty="0"/>
          </a:p>
          <a:p>
            <a:pPr marL="0" lvl="0" indent="0" eaLnBrk="0" fontAlgn="base" hangingPunct="0">
              <a:lnSpc>
                <a:spcPct val="100000"/>
              </a:lnSpc>
              <a:spcBef>
                <a:spcPct val="0"/>
              </a:spcBef>
              <a:spcAft>
                <a:spcPct val="0"/>
              </a:spcAft>
              <a:buNone/>
            </a:pPr>
            <a:r>
              <a:rPr lang="en-US" altLang="en-US" sz="1600" b="1" dirty="0">
                <a:solidFill>
                  <a:srgbClr val="2F5496"/>
                </a:solidFill>
                <a:latin typeface="Calibri" panose="020F0502020204030204" pitchFamily="34" charset="0"/>
                <a:ea typeface="Times New Roman" panose="02020603050405020304" pitchFamily="18" charset="0"/>
                <a:cs typeface="Calibri" panose="020F0502020204030204" pitchFamily="34" charset="0"/>
              </a:rPr>
              <a:t>Contact:            Tel (office): +995 322 921514 | Tel (mob): +995 599770100</a:t>
            </a:r>
            <a:endParaRPr lang="en-US" altLang="en-US" sz="1600" dirty="0"/>
          </a:p>
          <a:p>
            <a:pPr marL="0" lvl="0" indent="0" eaLnBrk="0" fontAlgn="base" hangingPunct="0">
              <a:lnSpc>
                <a:spcPct val="100000"/>
              </a:lnSpc>
              <a:spcBef>
                <a:spcPct val="0"/>
              </a:spcBef>
              <a:spcAft>
                <a:spcPct val="0"/>
              </a:spcAft>
              <a:buNone/>
            </a:pPr>
            <a:r>
              <a:rPr lang="en-US" altLang="en-US" sz="1600" b="1" dirty="0">
                <a:solidFill>
                  <a:srgbClr val="2F5496"/>
                </a:solidFill>
                <a:latin typeface="Calibri" panose="020F0502020204030204" pitchFamily="34" charset="0"/>
                <a:ea typeface="Times New Roman" panose="02020603050405020304" pitchFamily="18" charset="0"/>
                <a:cs typeface="Calibri" panose="020F0502020204030204" pitchFamily="34" charset="0"/>
              </a:rPr>
              <a:t>Web:</a:t>
            </a:r>
            <a:r>
              <a:rPr lang="en-US" altLang="en-US" sz="1600" b="1" dirty="0">
                <a:solidFill>
                  <a:srgbClr val="1F497D"/>
                </a:solidFill>
                <a:latin typeface="Calibri" panose="020F0502020204030204" pitchFamily="34" charset="0"/>
                <a:ea typeface="Times New Roman" panose="02020603050405020304" pitchFamily="18" charset="0"/>
                <a:cs typeface="Calibri" panose="020F0502020204030204" pitchFamily="34" charset="0"/>
              </a:rPr>
              <a:t>                  </a:t>
            </a:r>
            <a:r>
              <a:rPr lang="en-US" altLang="en-US" sz="1600" b="1" dirty="0">
                <a:solidFill>
                  <a:srgbClr val="1F86FF"/>
                </a:solidFill>
                <a:latin typeface="Calibri" panose="020F0502020204030204" pitchFamily="34" charset="0"/>
                <a:ea typeface="Times New Roman" panose="02020603050405020304" pitchFamily="18" charset="0"/>
                <a:cs typeface="Calibri" panose="020F0502020204030204" pitchFamily="34" charset="0"/>
                <a:hlinkClick r:id="rId2"/>
              </a:rPr>
              <a:t>www.idfi.ge</a:t>
            </a:r>
            <a:r>
              <a:rPr lang="en-US" altLang="en-US" sz="1600" b="1" dirty="0">
                <a:solidFill>
                  <a:srgbClr val="1F497D"/>
                </a:solidFill>
                <a:latin typeface="Calibri" panose="020F0502020204030204" pitchFamily="34" charset="0"/>
                <a:ea typeface="Times New Roman" panose="02020603050405020304" pitchFamily="18" charset="0"/>
                <a:cs typeface="Calibri" panose="020F0502020204030204" pitchFamily="34" charset="0"/>
              </a:rPr>
              <a:t> </a:t>
            </a:r>
            <a:endParaRPr lang="en-US" altLang="en-US" sz="1600" b="1" dirty="0" smtClean="0">
              <a:solidFill>
                <a:srgbClr val="1F497D"/>
              </a:solidFill>
              <a:latin typeface="Calibri" panose="020F0502020204030204" pitchFamily="34" charset="0"/>
              <a:ea typeface="Times New Roman" panose="02020603050405020304" pitchFamily="18" charset="0"/>
              <a:cs typeface="Calibri" panose="020F0502020204030204" pitchFamily="34" charset="0"/>
            </a:endParaRPr>
          </a:p>
          <a:p>
            <a:pPr marL="0" lvl="0" indent="0" eaLnBrk="0" fontAlgn="base" hangingPunct="0">
              <a:lnSpc>
                <a:spcPct val="100000"/>
              </a:lnSpc>
              <a:spcBef>
                <a:spcPct val="0"/>
              </a:spcBef>
              <a:spcAft>
                <a:spcPct val="0"/>
              </a:spcAft>
              <a:buNone/>
            </a:pPr>
            <a:r>
              <a:rPr lang="en-US" altLang="en-US" sz="1600" b="1" dirty="0" smtClean="0">
                <a:solidFill>
                  <a:srgbClr val="2F5496"/>
                </a:solidFill>
                <a:latin typeface="Calibri" panose="020F0502020204030204" pitchFamily="34" charset="0"/>
                <a:ea typeface="Times New Roman" panose="02020603050405020304" pitchFamily="18" charset="0"/>
                <a:cs typeface="Calibri" panose="020F0502020204030204" pitchFamily="34" charset="0"/>
              </a:rPr>
              <a:t>Skype</a:t>
            </a:r>
            <a:r>
              <a:rPr lang="en-US" altLang="en-US" sz="1600" b="1" dirty="0">
                <a:solidFill>
                  <a:srgbClr val="2F5496"/>
                </a:solidFill>
                <a:latin typeface="Calibri" panose="020F0502020204030204" pitchFamily="34" charset="0"/>
                <a:ea typeface="Times New Roman" panose="02020603050405020304" pitchFamily="18" charset="0"/>
                <a:cs typeface="Calibri" panose="020F0502020204030204" pitchFamily="34" charset="0"/>
              </a:rPr>
              <a:t>:                </a:t>
            </a:r>
            <a:r>
              <a:rPr lang="en-US" altLang="en-US" sz="1600" b="1" dirty="0" err="1">
                <a:solidFill>
                  <a:srgbClr val="2F5496"/>
                </a:solidFill>
                <a:latin typeface="Calibri" panose="020F0502020204030204" pitchFamily="34" charset="0"/>
                <a:ea typeface="Times New Roman" panose="02020603050405020304" pitchFamily="18" charset="0"/>
                <a:cs typeface="Calibri" panose="020F0502020204030204" pitchFamily="34" charset="0"/>
              </a:rPr>
              <a:t>giorgi.kldiashvili</a:t>
            </a:r>
            <a:endParaRPr lang="en-US" altLang="en-US" sz="1600" dirty="0">
              <a:latin typeface="Arial" panose="020B0604020202020204" pitchFamily="34" charset="0"/>
            </a:endParaRPr>
          </a:p>
          <a:p>
            <a:pPr marL="0" lvl="0" indent="0" eaLnBrk="0" fontAlgn="base" hangingPunct="0">
              <a:lnSpc>
                <a:spcPct val="100000"/>
              </a:lnSpc>
              <a:spcBef>
                <a:spcPct val="0"/>
              </a:spcBef>
              <a:spcAft>
                <a:spcPct val="0"/>
              </a:spcAft>
              <a:buNone/>
            </a:pPr>
            <a:endParaRPr lang="en-US" altLang="en-US" sz="1200" dirty="0"/>
          </a:p>
          <a:p>
            <a:pPr marL="0" lvl="0" indent="0" eaLnBrk="0" fontAlgn="base" hangingPunct="0">
              <a:lnSpc>
                <a:spcPct val="100000"/>
              </a:lnSpc>
              <a:spcBef>
                <a:spcPct val="0"/>
              </a:spcBef>
              <a:spcAft>
                <a:spcPct val="0"/>
              </a:spcAft>
              <a:buNone/>
            </a:pPr>
            <a:endParaRPr lang="en-US" altLang="en-US" sz="1600" dirty="0"/>
          </a:p>
        </p:txBody>
      </p:sp>
      <p:pic>
        <p:nvPicPr>
          <p:cNvPr id="1026" name="Picture 2" descr="ENG_Hor_Blue_BG"/>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972954" y="3893355"/>
            <a:ext cx="3409950" cy="8826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p:cNvSpPr>
            <a:spLocks noChangeArrowheads="1"/>
          </p:cNvSpPr>
          <p:nvPr/>
        </p:nvSpPr>
        <p:spPr bwMode="auto">
          <a:xfrm>
            <a:off x="0" y="13398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1F497D"/>
                </a:solidFill>
                <a:effectLst/>
                <a:latin typeface="Calibri" panose="020F0502020204030204" pitchFamily="34" charset="0"/>
                <a:ea typeface="Times New Roman" panose="02020603050405020304" pitchFamily="18" charset="0"/>
                <a:cs typeface="Calibri" panose="020F0502020204030204" pitchFamily="34"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27657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44817" y="0"/>
            <a:ext cx="7059896" cy="4768708"/>
          </a:xfrm>
        </p:spPr>
      </p:pic>
      <p:sp>
        <p:nvSpPr>
          <p:cNvPr id="5" name="TextBox 4"/>
          <p:cNvSpPr txBox="1"/>
          <p:nvPr/>
        </p:nvSpPr>
        <p:spPr>
          <a:xfrm>
            <a:off x="346510" y="4976261"/>
            <a:ext cx="11614580" cy="1938992"/>
          </a:xfrm>
          <a:prstGeom prst="rect">
            <a:avLst/>
          </a:prstGeom>
          <a:noFill/>
        </p:spPr>
        <p:txBody>
          <a:bodyPr wrap="square" rtlCol="0">
            <a:spAutoFit/>
          </a:bodyPr>
          <a:lstStyle/>
          <a:p>
            <a:r>
              <a:rPr lang="en-US" sz="2000" b="1" dirty="0">
                <a:hlinkClick r:id="rId3"/>
              </a:rPr>
              <a:t>www.ava.ge</a:t>
            </a:r>
            <a:r>
              <a:rPr lang="en-US" sz="2000" dirty="0"/>
              <a:t> - The Abkhazian Virtual Archives (AVA) is a web-based archive that includes the information about Abkhazia in the form of photos, videos, books, newspapers, manuscripts, maps and family archival materials.</a:t>
            </a:r>
          </a:p>
          <a:p>
            <a:r>
              <a:rPr lang="en-US" sz="2000" dirty="0"/>
              <a:t>The project was implemented with the support </a:t>
            </a:r>
            <a:r>
              <a:rPr lang="en-US" sz="2000" dirty="0" smtClean="0"/>
              <a:t>of the  </a:t>
            </a:r>
            <a:r>
              <a:rPr lang="en-US" sz="2000" dirty="0"/>
              <a:t>President of Georgia and is a modest attempt to replace the archives that were destroyed and </a:t>
            </a:r>
            <a:r>
              <a:rPr lang="en-US" sz="2000" dirty="0" smtClean="0"/>
              <a:t>burnt </a:t>
            </a:r>
            <a:r>
              <a:rPr lang="en-US" sz="2000" dirty="0"/>
              <a:t>during the war in Abkhazia (1992-1993). </a:t>
            </a:r>
            <a:br>
              <a:rPr lang="en-US" sz="2000" dirty="0"/>
            </a:br>
            <a:r>
              <a:rPr lang="en-US" sz="2000" dirty="0"/>
              <a:t>All documents are in a free </a:t>
            </a:r>
            <a:r>
              <a:rPr lang="en-US" sz="2000" dirty="0" smtClean="0"/>
              <a:t>access. </a:t>
            </a:r>
            <a:r>
              <a:rPr lang="en-US" sz="2000" dirty="0"/>
              <a:t>F</a:t>
            </a:r>
            <a:r>
              <a:rPr lang="en-US" sz="2000" dirty="0" smtClean="0"/>
              <a:t>inding </a:t>
            </a:r>
            <a:r>
              <a:rPr lang="en-US" sz="2000" dirty="0"/>
              <a:t>aid is available in Georgian, English and Abkhazian languages.</a:t>
            </a:r>
          </a:p>
        </p:txBody>
      </p:sp>
    </p:spTree>
    <p:extLst>
      <p:ext uri="{BB962C8B-B14F-4D97-AF65-F5344CB8AC3E}">
        <p14:creationId xmlns:p14="http://schemas.microsoft.com/office/powerpoint/2010/main" val="8936898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9562"/>
            <a:ext cx="10515600" cy="1325563"/>
          </a:xfrm>
        </p:spPr>
        <p:txBody>
          <a:bodyPr/>
          <a:lstStyle/>
          <a:p>
            <a:pPr algn="ctr"/>
            <a:r>
              <a:rPr lang="en-US" b="1" dirty="0">
                <a:solidFill>
                  <a:schemeClr val="accent2"/>
                </a:solidFill>
              </a:rPr>
              <a:t>The National Archives of Georgia</a:t>
            </a:r>
          </a:p>
        </p:txBody>
      </p:sp>
      <p:sp>
        <p:nvSpPr>
          <p:cNvPr id="3" name="Content Placeholder 2"/>
          <p:cNvSpPr>
            <a:spLocks noGrp="1"/>
          </p:cNvSpPr>
          <p:nvPr>
            <p:ph idx="1"/>
          </p:nvPr>
        </p:nvSpPr>
        <p:spPr>
          <a:xfrm>
            <a:off x="838200" y="1395124"/>
            <a:ext cx="11183754" cy="5023093"/>
          </a:xfrm>
        </p:spPr>
        <p:txBody>
          <a:bodyPr>
            <a:normAutofit fontScale="92500" lnSpcReduction="10000"/>
          </a:bodyPr>
          <a:lstStyle/>
          <a:p>
            <a:pPr marL="0" indent="0">
              <a:buNone/>
            </a:pPr>
            <a:r>
              <a:rPr lang="en-US" dirty="0">
                <a:solidFill>
                  <a:schemeClr val="accent5"/>
                </a:solidFill>
              </a:rPr>
              <a:t>Central Historical Archive: documents from the 9</a:t>
            </a:r>
            <a:r>
              <a:rPr lang="en-US" baseline="30000" dirty="0">
                <a:solidFill>
                  <a:schemeClr val="accent5"/>
                </a:solidFill>
              </a:rPr>
              <a:t>th</a:t>
            </a:r>
            <a:r>
              <a:rPr lang="en-US" dirty="0">
                <a:solidFill>
                  <a:schemeClr val="accent5"/>
                </a:solidFill>
              </a:rPr>
              <a:t> century to 1921</a:t>
            </a:r>
          </a:p>
          <a:p>
            <a:pPr marL="0" indent="0">
              <a:buNone/>
            </a:pPr>
            <a:r>
              <a:rPr lang="en-US" sz="2400" dirty="0"/>
              <a:t>Historical documents created during the feudal Georgian state (9</a:t>
            </a:r>
            <a:r>
              <a:rPr lang="en-US" sz="2400" baseline="30000" dirty="0"/>
              <a:t>th</a:t>
            </a:r>
            <a:r>
              <a:rPr lang="en-US" sz="2400" dirty="0"/>
              <a:t> cent. - 1800), under the Russian Empire (1801-1917) and the First Democratic Republic of Georgia (1918-1921)</a:t>
            </a:r>
            <a:br>
              <a:rPr lang="en-US" sz="2400" dirty="0"/>
            </a:br>
            <a:endParaRPr lang="ka-GE" sz="2000" b="1" dirty="0"/>
          </a:p>
          <a:p>
            <a:pPr marL="0" indent="0">
              <a:buNone/>
            </a:pPr>
            <a:r>
              <a:rPr lang="en-US" dirty="0">
                <a:solidFill>
                  <a:schemeClr val="accent5"/>
                </a:solidFill>
              </a:rPr>
              <a:t>Central Archive of Contemporary History: 1921 – Present</a:t>
            </a:r>
            <a:r>
              <a:rPr lang="en-US" dirty="0"/>
              <a:t/>
            </a:r>
            <a:br>
              <a:rPr lang="en-US" dirty="0"/>
            </a:br>
            <a:r>
              <a:rPr lang="en-US" sz="2200" dirty="0"/>
              <a:t>Documents created during the Soviet Socialist Republic of Georgia (1921-1991) and the independence period of Georgia (1991-Present)</a:t>
            </a:r>
            <a:endParaRPr lang="en-US" dirty="0"/>
          </a:p>
          <a:p>
            <a:pPr marL="0" indent="0">
              <a:buNone/>
            </a:pPr>
            <a:endParaRPr lang="ka-GE" dirty="0"/>
          </a:p>
          <a:p>
            <a:pPr marL="0" indent="0">
              <a:buNone/>
            </a:pPr>
            <a:r>
              <a:rPr lang="en-US" dirty="0">
                <a:solidFill>
                  <a:schemeClr val="accent5"/>
                </a:solidFill>
              </a:rPr>
              <a:t>Central Archive of Audio-Visual Documents</a:t>
            </a:r>
            <a:endParaRPr lang="ka-GE" dirty="0">
              <a:solidFill>
                <a:schemeClr val="accent5"/>
              </a:solidFill>
            </a:endParaRPr>
          </a:p>
          <a:p>
            <a:pPr marL="0" indent="0">
              <a:buNone/>
            </a:pPr>
            <a:r>
              <a:rPr lang="en-US" sz="2000" dirty="0"/>
              <a:t>More than 500,000 photos, about 20,000 audio records and nearly 35,000 films</a:t>
            </a:r>
            <a:br>
              <a:rPr lang="en-US" sz="2000" dirty="0"/>
            </a:br>
            <a:endParaRPr lang="ka-GE" sz="2200" dirty="0">
              <a:solidFill>
                <a:schemeClr val="accent2"/>
              </a:solidFill>
            </a:endParaRPr>
          </a:p>
          <a:p>
            <a:pPr marL="0" indent="0">
              <a:buNone/>
            </a:pPr>
            <a:r>
              <a:rPr lang="en-US" dirty="0">
                <a:solidFill>
                  <a:schemeClr val="accent5"/>
                </a:solidFill>
              </a:rPr>
              <a:t>Kutaisi Central Archive: 19</a:t>
            </a:r>
            <a:r>
              <a:rPr lang="en-US" baseline="30000" dirty="0">
                <a:solidFill>
                  <a:schemeClr val="accent5"/>
                </a:solidFill>
              </a:rPr>
              <a:t>th</a:t>
            </a:r>
            <a:r>
              <a:rPr lang="en-US" dirty="0">
                <a:solidFill>
                  <a:schemeClr val="accent5"/>
                </a:solidFill>
              </a:rPr>
              <a:t> century – present</a:t>
            </a:r>
            <a:r>
              <a:rPr lang="en-US" dirty="0"/>
              <a:t/>
            </a:r>
            <a:br>
              <a:rPr lang="en-US" dirty="0"/>
            </a:br>
            <a:r>
              <a:rPr lang="en-US" sz="2100" dirty="0"/>
              <a:t>Documents concerning the activities of the organizations, institutions and </a:t>
            </a:r>
            <a:r>
              <a:rPr lang="en-US" sz="2100" dirty="0" smtClean="0"/>
              <a:t>prominent figures on </a:t>
            </a:r>
            <a:r>
              <a:rPr lang="en-US" sz="2100" dirty="0"/>
              <a:t>the territory of Western Georgia</a:t>
            </a:r>
            <a:endParaRPr lang="en-US" dirty="0"/>
          </a:p>
        </p:txBody>
      </p:sp>
    </p:spTree>
    <p:extLst>
      <p:ext uri="{BB962C8B-B14F-4D97-AF65-F5344CB8AC3E}">
        <p14:creationId xmlns:p14="http://schemas.microsoft.com/office/powerpoint/2010/main" val="3016058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75498" y="2327922"/>
            <a:ext cx="3920837" cy="2612870"/>
          </a:xfrm>
          <a:prstGeom prst="rect">
            <a:avLst/>
          </a:prstGeom>
        </p:spPr>
      </p:pic>
      <p:sp>
        <p:nvSpPr>
          <p:cNvPr id="2" name="Title 1"/>
          <p:cNvSpPr>
            <a:spLocks noGrp="1"/>
          </p:cNvSpPr>
          <p:nvPr>
            <p:ph type="title"/>
          </p:nvPr>
        </p:nvSpPr>
        <p:spPr>
          <a:xfrm>
            <a:off x="985982" y="171162"/>
            <a:ext cx="10515600" cy="974148"/>
          </a:xfrm>
        </p:spPr>
        <p:txBody>
          <a:bodyPr>
            <a:noAutofit/>
          </a:bodyPr>
          <a:lstStyle/>
          <a:p>
            <a:pPr algn="ctr"/>
            <a:r>
              <a:rPr lang="en-US" sz="2800" b="1" dirty="0">
                <a:solidFill>
                  <a:schemeClr val="accent2"/>
                </a:solidFill>
              </a:rPr>
              <a:t/>
            </a:r>
            <a:br>
              <a:rPr lang="en-US" sz="2800" b="1" dirty="0">
                <a:solidFill>
                  <a:schemeClr val="accent2"/>
                </a:solidFill>
              </a:rPr>
            </a:br>
            <a:r>
              <a:rPr lang="en-US" sz="2800" b="1" dirty="0">
                <a:solidFill>
                  <a:schemeClr val="accent2"/>
                </a:solidFill>
              </a:rPr>
              <a:t>D</a:t>
            </a:r>
            <a:r>
              <a:rPr lang="en-US" sz="2800" b="1" dirty="0" smtClean="0">
                <a:solidFill>
                  <a:schemeClr val="accent2"/>
                </a:solidFill>
              </a:rPr>
              <a:t>ocuments </a:t>
            </a:r>
            <a:r>
              <a:rPr lang="en-US" sz="2800" b="1" dirty="0">
                <a:solidFill>
                  <a:schemeClr val="accent2"/>
                </a:solidFill>
              </a:rPr>
              <a:t>of the National Archives of Georgia are </a:t>
            </a:r>
            <a:r>
              <a:rPr lang="en-US" sz="2800" b="1" dirty="0" smtClean="0">
                <a:solidFill>
                  <a:schemeClr val="accent2"/>
                </a:solidFill>
              </a:rPr>
              <a:t>Included </a:t>
            </a:r>
            <a:r>
              <a:rPr lang="en-US" sz="2800" b="1" dirty="0">
                <a:solidFill>
                  <a:schemeClr val="accent2"/>
                </a:solidFill>
              </a:rPr>
              <a:t>in the UNESCO World Heritage List and are </a:t>
            </a:r>
            <a:r>
              <a:rPr lang="en-US" sz="2800" b="1" dirty="0" smtClean="0">
                <a:solidFill>
                  <a:schemeClr val="accent2"/>
                </a:solidFill>
              </a:rPr>
              <a:t>Protected </a:t>
            </a:r>
            <a:r>
              <a:rPr lang="en-US" sz="2800" b="1" dirty="0">
                <a:solidFill>
                  <a:schemeClr val="accent2"/>
                </a:solidFill>
              </a:rPr>
              <a:t>I</a:t>
            </a:r>
            <a:r>
              <a:rPr lang="en-US" sz="2800" b="1" dirty="0" smtClean="0">
                <a:solidFill>
                  <a:schemeClr val="accent2"/>
                </a:solidFill>
              </a:rPr>
              <a:t>nternationally</a:t>
            </a:r>
            <a:endParaRPr lang="en-US" sz="2800" b="1" dirty="0">
              <a:solidFill>
                <a:schemeClr val="accent2"/>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60" y="1537975"/>
            <a:ext cx="5120096" cy="3969061"/>
          </a:xfrm>
          <a:prstGeom prst="rect">
            <a:avLst/>
          </a:prstGeom>
        </p:spPr>
      </p:pic>
      <p:sp>
        <p:nvSpPr>
          <p:cNvPr id="5" name="TextBox 4"/>
          <p:cNvSpPr txBox="1"/>
          <p:nvPr/>
        </p:nvSpPr>
        <p:spPr>
          <a:xfrm>
            <a:off x="645981" y="5846664"/>
            <a:ext cx="5551054" cy="646331"/>
          </a:xfrm>
          <a:prstGeom prst="rect">
            <a:avLst/>
          </a:prstGeom>
          <a:noFill/>
        </p:spPr>
        <p:txBody>
          <a:bodyPr wrap="square" rtlCol="0">
            <a:spAutoFit/>
          </a:bodyPr>
          <a:lstStyle/>
          <a:p>
            <a:pPr algn="ctr"/>
            <a:r>
              <a:rPr lang="en-US" dirty="0">
                <a:solidFill>
                  <a:schemeClr val="accent1">
                    <a:lumMod val="75000"/>
                  </a:schemeClr>
                </a:solidFill>
              </a:rPr>
              <a:t>Vakhushti </a:t>
            </a:r>
            <a:r>
              <a:rPr lang="en-US" dirty="0" err="1">
                <a:solidFill>
                  <a:schemeClr val="accent1">
                    <a:lumMod val="75000"/>
                  </a:schemeClr>
                </a:solidFill>
              </a:rPr>
              <a:t>Bagrationi's</a:t>
            </a:r>
            <a:r>
              <a:rPr lang="en-US" dirty="0">
                <a:solidFill>
                  <a:schemeClr val="accent1">
                    <a:lumMod val="75000"/>
                  </a:schemeClr>
                </a:solidFill>
              </a:rPr>
              <a:t> "Description of the Kingdom of Georgia" and "Geographical </a:t>
            </a:r>
            <a:r>
              <a:rPr lang="en-US" dirty="0" smtClean="0">
                <a:solidFill>
                  <a:schemeClr val="accent1">
                    <a:lumMod val="75000"/>
                  </a:schemeClr>
                </a:solidFill>
              </a:rPr>
              <a:t>Atlas”, </a:t>
            </a:r>
            <a:r>
              <a:rPr lang="en-US" dirty="0">
                <a:solidFill>
                  <a:schemeClr val="accent1">
                    <a:lumMod val="75000"/>
                  </a:schemeClr>
                </a:solidFill>
              </a:rPr>
              <a:t>XVIII cent. </a:t>
            </a:r>
            <a:endParaRPr lang="ka-GE" dirty="0">
              <a:solidFill>
                <a:schemeClr val="accent1">
                  <a:lumMod val="75000"/>
                </a:schemeClr>
              </a:solidFill>
            </a:endParaRPr>
          </a:p>
        </p:txBody>
      </p:sp>
      <p:sp>
        <p:nvSpPr>
          <p:cNvPr id="6" name="TextBox 5"/>
          <p:cNvSpPr txBox="1"/>
          <p:nvPr/>
        </p:nvSpPr>
        <p:spPr>
          <a:xfrm>
            <a:off x="7175498" y="5985164"/>
            <a:ext cx="4541982" cy="369332"/>
          </a:xfrm>
          <a:prstGeom prst="rect">
            <a:avLst/>
          </a:prstGeom>
          <a:noFill/>
        </p:spPr>
        <p:txBody>
          <a:bodyPr wrap="square" rtlCol="0">
            <a:spAutoFit/>
          </a:bodyPr>
          <a:lstStyle/>
          <a:p>
            <a:r>
              <a:rPr lang="en-US" dirty="0">
                <a:solidFill>
                  <a:schemeClr val="accent1">
                    <a:lumMod val="75000"/>
                  </a:schemeClr>
                </a:solidFill>
              </a:rPr>
              <a:t>Eight Ancient Manuscripts (IX-XV centuries)</a:t>
            </a:r>
          </a:p>
        </p:txBody>
      </p:sp>
    </p:spTree>
    <p:extLst>
      <p:ext uri="{BB962C8B-B14F-4D97-AF65-F5344CB8AC3E}">
        <p14:creationId xmlns:p14="http://schemas.microsoft.com/office/powerpoint/2010/main" val="9742527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71530" y="5581134"/>
            <a:ext cx="4969343" cy="923330"/>
          </a:xfrm>
          <a:prstGeom prst="rect">
            <a:avLst/>
          </a:prstGeom>
        </p:spPr>
        <p:txBody>
          <a:bodyPr wrap="square">
            <a:spAutoFit/>
          </a:bodyPr>
          <a:lstStyle/>
          <a:p>
            <a:pPr algn="ctr"/>
            <a:r>
              <a:rPr lang="en-US" dirty="0"/>
              <a:t>Documents of the First Democratic Republic of Georgia (1918-1921) and the government in exile (1921-1980)</a:t>
            </a:r>
          </a:p>
        </p:txBody>
      </p:sp>
      <p:sp>
        <p:nvSpPr>
          <p:cNvPr id="6" name="Rectangle 5"/>
          <p:cNvSpPr/>
          <p:nvPr/>
        </p:nvSpPr>
        <p:spPr>
          <a:xfrm>
            <a:off x="6908794" y="5858133"/>
            <a:ext cx="4239493" cy="369332"/>
          </a:xfrm>
          <a:prstGeom prst="rect">
            <a:avLst/>
          </a:prstGeom>
        </p:spPr>
        <p:txBody>
          <a:bodyPr wrap="square">
            <a:spAutoFit/>
          </a:bodyPr>
          <a:lstStyle/>
          <a:p>
            <a:r>
              <a:rPr lang="en-US" dirty="0"/>
              <a:t>Archives of the Soviet Period (1921-1991)</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999" y="138547"/>
            <a:ext cx="3246883" cy="4479636"/>
          </a:xfrm>
          <a:prstGeom prst="rect">
            <a:avLst/>
          </a:prstGeom>
        </p:spPr>
      </p:pic>
      <p:sp>
        <p:nvSpPr>
          <p:cNvPr id="8" name="TextBox 7"/>
          <p:cNvSpPr txBox="1"/>
          <p:nvPr/>
        </p:nvSpPr>
        <p:spPr>
          <a:xfrm>
            <a:off x="471531" y="4637993"/>
            <a:ext cx="4969343" cy="646331"/>
          </a:xfrm>
          <a:prstGeom prst="rect">
            <a:avLst/>
          </a:prstGeom>
          <a:noFill/>
        </p:spPr>
        <p:txBody>
          <a:bodyPr wrap="square" rtlCol="0">
            <a:spAutoFit/>
          </a:bodyPr>
          <a:lstStyle/>
          <a:p>
            <a:pPr algn="ctr"/>
            <a:r>
              <a:rPr lang="en-US" dirty="0">
                <a:solidFill>
                  <a:schemeClr val="accent5"/>
                </a:solidFill>
              </a:rPr>
              <a:t>Act of Independence of Georgia,</a:t>
            </a:r>
            <a:r>
              <a:rPr lang="ka-GE" dirty="0">
                <a:solidFill>
                  <a:schemeClr val="accent5"/>
                </a:solidFill>
              </a:rPr>
              <a:t> </a:t>
            </a:r>
            <a:r>
              <a:rPr lang="en-US" dirty="0">
                <a:solidFill>
                  <a:schemeClr val="accent5"/>
                </a:solidFill>
              </a:rPr>
              <a:t>ratified by the Constituent Assembly, March 12, 1919</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2775" y="0"/>
            <a:ext cx="3751534" cy="4932622"/>
          </a:xfrm>
          <a:prstGeom prst="rect">
            <a:avLst/>
          </a:prstGeom>
        </p:spPr>
      </p:pic>
      <p:sp>
        <p:nvSpPr>
          <p:cNvPr id="10" name="TextBox 9"/>
          <p:cNvSpPr txBox="1"/>
          <p:nvPr/>
        </p:nvSpPr>
        <p:spPr>
          <a:xfrm>
            <a:off x="6543870" y="5009006"/>
            <a:ext cx="4969343" cy="646331"/>
          </a:xfrm>
          <a:prstGeom prst="rect">
            <a:avLst/>
          </a:prstGeom>
          <a:noFill/>
        </p:spPr>
        <p:txBody>
          <a:bodyPr wrap="square" rtlCol="0">
            <a:spAutoFit/>
          </a:bodyPr>
          <a:lstStyle/>
          <a:p>
            <a:pPr algn="ctr"/>
            <a:r>
              <a:rPr lang="en-US" dirty="0">
                <a:solidFill>
                  <a:schemeClr val="accent5"/>
                </a:solidFill>
              </a:rPr>
              <a:t>Stalin at the opening of the hydroelectric power plant</a:t>
            </a:r>
            <a:r>
              <a:rPr lang="ka-GE" dirty="0">
                <a:solidFill>
                  <a:schemeClr val="accent5"/>
                </a:solidFill>
              </a:rPr>
              <a:t> </a:t>
            </a:r>
            <a:r>
              <a:rPr lang="en-US" dirty="0">
                <a:solidFill>
                  <a:schemeClr val="accent5"/>
                </a:solidFill>
              </a:rPr>
              <a:t>near Tbilisi, 1926</a:t>
            </a:r>
          </a:p>
        </p:txBody>
      </p:sp>
    </p:spTree>
    <p:extLst>
      <p:ext uri="{BB962C8B-B14F-4D97-AF65-F5344CB8AC3E}">
        <p14:creationId xmlns:p14="http://schemas.microsoft.com/office/powerpoint/2010/main" val="4213352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96253" y="0"/>
            <a:ext cx="12095747" cy="12198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accent2"/>
                </a:solidFill>
              </a:rPr>
              <a:t>The </a:t>
            </a:r>
            <a:r>
              <a:rPr lang="en-US" sz="3200" b="1" dirty="0" smtClean="0">
                <a:solidFill>
                  <a:schemeClr val="accent2"/>
                </a:solidFill>
              </a:rPr>
              <a:t>Most Important </a:t>
            </a:r>
            <a:r>
              <a:rPr lang="en-US" sz="3200" b="1" dirty="0" err="1">
                <a:solidFill>
                  <a:schemeClr val="accent2"/>
                </a:solidFill>
              </a:rPr>
              <a:t>Fonds</a:t>
            </a:r>
            <a:r>
              <a:rPr lang="en-US" sz="3200" b="1" dirty="0">
                <a:solidFill>
                  <a:schemeClr val="accent2"/>
                </a:solidFill>
              </a:rPr>
              <a:t> </a:t>
            </a:r>
            <a:r>
              <a:rPr lang="en-US" sz="3200" b="1" dirty="0" smtClean="0">
                <a:solidFill>
                  <a:schemeClr val="accent2"/>
                </a:solidFill>
              </a:rPr>
              <a:t>Preserved </a:t>
            </a:r>
            <a:r>
              <a:rPr lang="en-US" sz="3200" b="1" dirty="0">
                <a:solidFill>
                  <a:schemeClr val="accent2"/>
                </a:solidFill>
              </a:rPr>
              <a:t>in the </a:t>
            </a:r>
            <a:r>
              <a:rPr lang="en-US" sz="3200" b="1" dirty="0" smtClean="0">
                <a:solidFill>
                  <a:schemeClr val="accent2"/>
                </a:solidFill>
              </a:rPr>
              <a:t/>
            </a:r>
            <a:br>
              <a:rPr lang="en-US" sz="3200" b="1" dirty="0" smtClean="0">
                <a:solidFill>
                  <a:schemeClr val="accent2"/>
                </a:solidFill>
              </a:rPr>
            </a:br>
            <a:r>
              <a:rPr lang="en-US" sz="3200" b="1" dirty="0" smtClean="0">
                <a:solidFill>
                  <a:schemeClr val="accent2"/>
                </a:solidFill>
              </a:rPr>
              <a:t>Central </a:t>
            </a:r>
            <a:r>
              <a:rPr lang="en-US" sz="3200" b="1" dirty="0">
                <a:solidFill>
                  <a:schemeClr val="accent2"/>
                </a:solidFill>
              </a:rPr>
              <a:t>Historical Archive of Georgia</a:t>
            </a:r>
          </a:p>
        </p:txBody>
      </p:sp>
      <p:sp>
        <p:nvSpPr>
          <p:cNvPr id="5" name="TextBox 4"/>
          <p:cNvSpPr txBox="1"/>
          <p:nvPr/>
        </p:nvSpPr>
        <p:spPr>
          <a:xfrm>
            <a:off x="754755" y="1078711"/>
            <a:ext cx="11132446" cy="3693319"/>
          </a:xfrm>
          <a:prstGeom prst="rect">
            <a:avLst/>
          </a:prstGeom>
          <a:noFill/>
        </p:spPr>
        <p:txBody>
          <a:bodyPr wrap="square" rtlCol="0">
            <a:spAutoFit/>
          </a:bodyPr>
          <a:lstStyle/>
          <a:p>
            <a:r>
              <a:rPr lang="en-US" dirty="0">
                <a:solidFill>
                  <a:schemeClr val="accent5"/>
                </a:solidFill>
              </a:rPr>
              <a:t>Fond </a:t>
            </a:r>
            <a:r>
              <a:rPr lang="ru-RU" dirty="0">
                <a:solidFill>
                  <a:schemeClr val="accent5"/>
                </a:solidFill>
              </a:rPr>
              <a:t>№1 - №</a:t>
            </a:r>
            <a:r>
              <a:rPr lang="ru-RU" dirty="0" smtClean="0">
                <a:solidFill>
                  <a:schemeClr val="accent5"/>
                </a:solidFill>
              </a:rPr>
              <a:t>12</a:t>
            </a:r>
            <a:r>
              <a:rPr lang="en-US" dirty="0" smtClean="0">
                <a:solidFill>
                  <a:schemeClr val="accent5"/>
                </a:solidFill>
              </a:rPr>
              <a:t>,</a:t>
            </a:r>
            <a:r>
              <a:rPr lang="en-US" dirty="0" smtClean="0"/>
              <a:t> </a:t>
            </a:r>
            <a:r>
              <a:rPr lang="en-US" dirty="0" smtClean="0">
                <a:solidFill>
                  <a:schemeClr val="accent5"/>
                </a:solidFill>
              </a:rPr>
              <a:t>Chancellery </a:t>
            </a:r>
            <a:r>
              <a:rPr lang="en-US" dirty="0">
                <a:solidFill>
                  <a:schemeClr val="accent5"/>
                </a:solidFill>
              </a:rPr>
              <a:t>of the Caucasus Viceroyalty and other</a:t>
            </a:r>
            <a:r>
              <a:rPr lang="ru-RU" dirty="0">
                <a:solidFill>
                  <a:schemeClr val="accent5"/>
                </a:solidFill>
              </a:rPr>
              <a:t> </a:t>
            </a:r>
            <a:r>
              <a:rPr lang="en-US" dirty="0">
                <a:solidFill>
                  <a:schemeClr val="accent5"/>
                </a:solidFill>
              </a:rPr>
              <a:t>related </a:t>
            </a:r>
            <a:r>
              <a:rPr lang="en-US" dirty="0" err="1">
                <a:solidFill>
                  <a:schemeClr val="accent5"/>
                </a:solidFill>
              </a:rPr>
              <a:t>fonds</a:t>
            </a:r>
            <a:r>
              <a:rPr lang="ru-RU" dirty="0">
                <a:solidFill>
                  <a:schemeClr val="accent5"/>
                </a:solidFill>
              </a:rPr>
              <a:t> </a:t>
            </a:r>
            <a:endParaRPr lang="en-US" dirty="0">
              <a:solidFill>
                <a:schemeClr val="accent5"/>
              </a:solidFill>
            </a:endParaRPr>
          </a:p>
          <a:p>
            <a:endParaRPr lang="en-US" dirty="0"/>
          </a:p>
          <a:p>
            <a:r>
              <a:rPr lang="en-US" dirty="0"/>
              <a:t>The Caucasus Viceroyalty was the administrative and political authority of Imperial Russia in the Caucasus region</a:t>
            </a:r>
            <a:r>
              <a:rPr lang="ka-GE" dirty="0"/>
              <a:t>. </a:t>
            </a:r>
            <a:r>
              <a:rPr lang="en-US" dirty="0"/>
              <a:t>The first time Russian authority was established in the </a:t>
            </a:r>
            <a:r>
              <a:rPr lang="en-US" dirty="0" smtClean="0"/>
              <a:t>Caucasus </a:t>
            </a:r>
            <a:r>
              <a:rPr lang="en-US" dirty="0"/>
              <a:t>after the Russian annexation of the Kingdom of </a:t>
            </a:r>
            <a:r>
              <a:rPr lang="en-US" dirty="0" err="1"/>
              <a:t>Kartli</a:t>
            </a:r>
            <a:r>
              <a:rPr lang="en-US" dirty="0"/>
              <a:t>-Kakheti (eastern Georgia) in 1801</a:t>
            </a:r>
            <a:r>
              <a:rPr lang="ka-GE" dirty="0"/>
              <a:t>.</a:t>
            </a:r>
          </a:p>
          <a:p>
            <a:endParaRPr lang="ka-GE" dirty="0"/>
          </a:p>
          <a:p>
            <a:r>
              <a:rPr lang="en-US" dirty="0"/>
              <a:t>Eventually, the jurisdiction of the Russian Empire expanded to what is now Georgia, Armenia, Azerbaijan, and the North Caucasus, as well as the parts of Northeastern Turkey (today the provinces of </a:t>
            </a:r>
            <a:r>
              <a:rPr lang="en-US" dirty="0" err="1"/>
              <a:t>Artvin</a:t>
            </a:r>
            <a:r>
              <a:rPr lang="en-US" dirty="0"/>
              <a:t>, </a:t>
            </a:r>
            <a:r>
              <a:rPr lang="en-US" dirty="0" err="1"/>
              <a:t>Ardahan</a:t>
            </a:r>
            <a:r>
              <a:rPr lang="en-US" dirty="0"/>
              <a:t>, Kars, and </a:t>
            </a:r>
            <a:r>
              <a:rPr lang="en-US" dirty="0" err="1"/>
              <a:t>Iğdır</a:t>
            </a:r>
            <a:r>
              <a:rPr lang="en-US" dirty="0"/>
              <a:t>) and it was one of the most diverse and interesting regions.</a:t>
            </a:r>
          </a:p>
          <a:p>
            <a:endParaRPr lang="en-US" dirty="0"/>
          </a:p>
          <a:p>
            <a:r>
              <a:rPr lang="en-US" dirty="0"/>
              <a:t>These </a:t>
            </a:r>
            <a:r>
              <a:rPr lang="en-US" dirty="0" err="1"/>
              <a:t>fonds</a:t>
            </a:r>
            <a:r>
              <a:rPr lang="en-US" dirty="0"/>
              <a:t> are very important as long as they </a:t>
            </a:r>
            <a:r>
              <a:rPr lang="en-US" dirty="0" smtClean="0"/>
              <a:t>cover the </a:t>
            </a:r>
            <a:r>
              <a:rPr lang="en-US" dirty="0"/>
              <a:t>establishment and strengthening of the </a:t>
            </a:r>
            <a:r>
              <a:rPr lang="en-US" dirty="0" smtClean="0"/>
              <a:t>Russian administration in the region. They also include the </a:t>
            </a:r>
            <a:r>
              <a:rPr lang="en-US" dirty="0"/>
              <a:t>materials on the Caucasian wars. They are the first organized chancellery in the region in general and </a:t>
            </a:r>
            <a:r>
              <a:rPr lang="en-US" dirty="0" smtClean="0"/>
              <a:t>are important </a:t>
            </a:r>
            <a:r>
              <a:rPr lang="en-US" dirty="0"/>
              <a:t>for the study of this whole region and epoch.</a:t>
            </a:r>
            <a:endParaRPr lang="ka-GE"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823" y="4796835"/>
            <a:ext cx="3116786" cy="1935835"/>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9359" y="4809855"/>
            <a:ext cx="3177854" cy="192706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5137" y="4757612"/>
            <a:ext cx="2919285" cy="1975059"/>
          </a:xfrm>
          <a:prstGeom prst="rect">
            <a:avLst/>
          </a:prstGeom>
        </p:spPr>
      </p:pic>
    </p:spTree>
    <p:extLst>
      <p:ext uri="{BB962C8B-B14F-4D97-AF65-F5344CB8AC3E}">
        <p14:creationId xmlns:p14="http://schemas.microsoft.com/office/powerpoint/2010/main" val="37614969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12107" y="948690"/>
            <a:ext cx="4961973" cy="5355312"/>
          </a:xfrm>
          <a:prstGeom prst="rect">
            <a:avLst/>
          </a:prstGeom>
          <a:noFill/>
        </p:spPr>
        <p:txBody>
          <a:bodyPr wrap="square" rtlCol="0">
            <a:spAutoFit/>
          </a:bodyPr>
          <a:lstStyle/>
          <a:p>
            <a:r>
              <a:rPr lang="en-US" dirty="0">
                <a:solidFill>
                  <a:schemeClr val="accent5"/>
                </a:solidFill>
              </a:rPr>
              <a:t>Fond </a:t>
            </a:r>
            <a:r>
              <a:rPr lang="ru-RU" dirty="0" smtClean="0">
                <a:solidFill>
                  <a:schemeClr val="accent5"/>
                </a:solidFill>
              </a:rPr>
              <a:t>№</a:t>
            </a:r>
            <a:r>
              <a:rPr lang="en-US" dirty="0" smtClean="0">
                <a:solidFill>
                  <a:schemeClr val="accent5"/>
                </a:solidFill>
              </a:rPr>
              <a:t>1833</a:t>
            </a:r>
            <a:r>
              <a:rPr lang="ru-RU" dirty="0" smtClean="0">
                <a:solidFill>
                  <a:schemeClr val="accent5"/>
                </a:solidFill>
              </a:rPr>
              <a:t> </a:t>
            </a:r>
            <a:r>
              <a:rPr lang="ru-RU" dirty="0">
                <a:solidFill>
                  <a:schemeClr val="accent5"/>
                </a:solidFill>
              </a:rPr>
              <a:t>- </a:t>
            </a:r>
            <a:r>
              <a:rPr lang="ru-RU" dirty="0" smtClean="0">
                <a:solidFill>
                  <a:schemeClr val="accent5"/>
                </a:solidFill>
              </a:rPr>
              <a:t>№</a:t>
            </a:r>
            <a:r>
              <a:rPr lang="en-US" dirty="0" smtClean="0">
                <a:solidFill>
                  <a:schemeClr val="accent5"/>
                </a:solidFill>
              </a:rPr>
              <a:t>1961, </a:t>
            </a:r>
            <a:r>
              <a:rPr lang="en-US" dirty="0" err="1" smtClean="0">
                <a:solidFill>
                  <a:schemeClr val="accent5"/>
                </a:solidFill>
              </a:rPr>
              <a:t>fonds</a:t>
            </a:r>
            <a:r>
              <a:rPr lang="en-US" dirty="0" smtClean="0">
                <a:solidFill>
                  <a:schemeClr val="accent5"/>
                </a:solidFill>
              </a:rPr>
              <a:t> </a:t>
            </a:r>
            <a:r>
              <a:rPr lang="en-US" dirty="0">
                <a:solidFill>
                  <a:schemeClr val="accent5"/>
                </a:solidFill>
              </a:rPr>
              <a:t>of the First</a:t>
            </a:r>
            <a:r>
              <a:rPr lang="ka-GE" dirty="0">
                <a:solidFill>
                  <a:schemeClr val="accent5"/>
                </a:solidFill>
              </a:rPr>
              <a:t> </a:t>
            </a:r>
            <a:r>
              <a:rPr lang="en-US" dirty="0">
                <a:solidFill>
                  <a:schemeClr val="accent5"/>
                </a:solidFill>
              </a:rPr>
              <a:t>Democratic Republic of Georgia (1918-1921)</a:t>
            </a:r>
            <a:r>
              <a:rPr lang="ka-GE" dirty="0">
                <a:solidFill>
                  <a:schemeClr val="accent5"/>
                </a:solidFill>
              </a:rPr>
              <a:t> </a:t>
            </a:r>
            <a:r>
              <a:rPr lang="ru-RU" dirty="0">
                <a:solidFill>
                  <a:schemeClr val="accent5"/>
                </a:solidFill>
              </a:rPr>
              <a:t> </a:t>
            </a:r>
            <a:endParaRPr lang="en-US" dirty="0">
              <a:solidFill>
                <a:schemeClr val="accent5"/>
              </a:solidFill>
            </a:endParaRPr>
          </a:p>
          <a:p>
            <a:endParaRPr lang="en-US" dirty="0"/>
          </a:p>
          <a:p>
            <a:r>
              <a:rPr lang="en-US" dirty="0" err="1"/>
              <a:t>Fonds</a:t>
            </a:r>
            <a:r>
              <a:rPr lang="en-US" dirty="0"/>
              <a:t> concerning the First Republic of Georgia, including important materials of the Ministry of Foreign Affairs, the Ministry of Defense and the National Guard, Parliament and other institutions. Also, </a:t>
            </a:r>
            <a:r>
              <a:rPr lang="en-US" dirty="0" smtClean="0"/>
              <a:t>personal </a:t>
            </a:r>
            <a:r>
              <a:rPr lang="en-US" dirty="0" err="1" smtClean="0"/>
              <a:t>fonds</a:t>
            </a:r>
            <a:r>
              <a:rPr lang="en-US" dirty="0" smtClean="0"/>
              <a:t> </a:t>
            </a:r>
            <a:r>
              <a:rPr lang="en-US" dirty="0"/>
              <a:t>of the political leaders of the </a:t>
            </a:r>
            <a:r>
              <a:rPr lang="en-US" dirty="0" smtClean="0"/>
              <a:t>republic - </a:t>
            </a:r>
            <a:r>
              <a:rPr lang="en-US" dirty="0"/>
              <a:t>Noe </a:t>
            </a:r>
            <a:r>
              <a:rPr lang="en-US" dirty="0" err="1"/>
              <a:t>Zhordania</a:t>
            </a:r>
            <a:r>
              <a:rPr lang="en-US" dirty="0"/>
              <a:t>, Noe </a:t>
            </a:r>
            <a:r>
              <a:rPr lang="en-US" dirty="0" err="1"/>
              <a:t>Ramishvili</a:t>
            </a:r>
            <a:r>
              <a:rPr lang="en-US" dirty="0"/>
              <a:t>, </a:t>
            </a:r>
            <a:r>
              <a:rPr lang="en-US" dirty="0" err="1"/>
              <a:t>Karlo</a:t>
            </a:r>
            <a:r>
              <a:rPr lang="en-US" dirty="0"/>
              <a:t> </a:t>
            </a:r>
            <a:r>
              <a:rPr lang="en-US" dirty="0" smtClean="0"/>
              <a:t>Chkheidze and others.</a:t>
            </a:r>
            <a:endParaRPr lang="en-US" dirty="0"/>
          </a:p>
          <a:p>
            <a:endParaRPr lang="en-US" dirty="0"/>
          </a:p>
          <a:p>
            <a:r>
              <a:rPr lang="en-US" dirty="0"/>
              <a:t>The documents cover not only the three years of the existence of the republic, but also the struggle of the government</a:t>
            </a:r>
            <a:r>
              <a:rPr lang="ka-GE" dirty="0"/>
              <a:t> </a:t>
            </a:r>
            <a:r>
              <a:rPr lang="en-US" dirty="0"/>
              <a:t>in exile for restoring the independence of Georgia.</a:t>
            </a:r>
          </a:p>
          <a:p>
            <a:endParaRPr lang="en-US" dirty="0"/>
          </a:p>
          <a:p>
            <a:r>
              <a:rPr lang="en-US" dirty="0"/>
              <a:t>The </a:t>
            </a:r>
            <a:r>
              <a:rPr lang="en-US" dirty="0" err="1"/>
              <a:t>fonds</a:t>
            </a:r>
            <a:r>
              <a:rPr lang="en-US" dirty="0"/>
              <a:t> were taken by the government in </a:t>
            </a:r>
            <a:r>
              <a:rPr lang="en-US" dirty="0" smtClean="0"/>
              <a:t>exile in </a:t>
            </a:r>
            <a:r>
              <a:rPr lang="en-US" dirty="0"/>
              <a:t>1921 and were returned to Georgia after the restoration of independence, in the</a:t>
            </a:r>
            <a:r>
              <a:rPr lang="ka-GE" dirty="0"/>
              <a:t> </a:t>
            </a:r>
            <a:r>
              <a:rPr lang="en-US" dirty="0"/>
              <a:t>late 1990’s.</a:t>
            </a:r>
          </a:p>
        </p:txBody>
      </p:sp>
      <p:sp>
        <p:nvSpPr>
          <p:cNvPr id="5" name="Title 1"/>
          <p:cNvSpPr txBox="1">
            <a:spLocks noGrp="1"/>
          </p:cNvSpPr>
          <p:nvPr>
            <p:ph type="title"/>
          </p:nvPr>
        </p:nvSpPr>
        <p:spPr>
          <a:xfrm>
            <a:off x="365760" y="-199277"/>
            <a:ext cx="11639888" cy="12791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accent2"/>
                </a:solidFill>
              </a:rPr>
              <a:t>The </a:t>
            </a:r>
            <a:r>
              <a:rPr lang="en-US" sz="2800" b="1" dirty="0" smtClean="0">
                <a:solidFill>
                  <a:schemeClr val="accent2"/>
                </a:solidFill>
              </a:rPr>
              <a:t>Most Important </a:t>
            </a:r>
            <a:r>
              <a:rPr lang="en-US" sz="2800" b="1" dirty="0" err="1">
                <a:solidFill>
                  <a:schemeClr val="accent2"/>
                </a:solidFill>
              </a:rPr>
              <a:t>Fonds</a:t>
            </a:r>
            <a:r>
              <a:rPr lang="en-US" sz="2800" b="1" dirty="0">
                <a:solidFill>
                  <a:schemeClr val="accent2"/>
                </a:solidFill>
              </a:rPr>
              <a:t> </a:t>
            </a:r>
            <a:r>
              <a:rPr lang="en-US" sz="2800" b="1" dirty="0" smtClean="0">
                <a:solidFill>
                  <a:schemeClr val="accent2"/>
                </a:solidFill>
              </a:rPr>
              <a:t>Preserved </a:t>
            </a:r>
            <a:r>
              <a:rPr lang="en-US" sz="2800" b="1" dirty="0">
                <a:solidFill>
                  <a:schemeClr val="accent2"/>
                </a:solidFill>
              </a:rPr>
              <a:t>in the Central Historical Archive of Georgia</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2531" y="992778"/>
            <a:ext cx="4140577" cy="2565625"/>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6416" y="3272028"/>
            <a:ext cx="1917192" cy="311810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6239" y="3078626"/>
            <a:ext cx="2535065" cy="255582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20959" y="3882793"/>
            <a:ext cx="2173659" cy="2742296"/>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10033472" y="1462536"/>
            <a:ext cx="1030224" cy="1626108"/>
          </a:xfrm>
          <a:prstGeom prst="rect">
            <a:avLst/>
          </a:prstGeom>
        </p:spPr>
      </p:pic>
    </p:spTree>
    <p:extLst>
      <p:ext uri="{BB962C8B-B14F-4D97-AF65-F5344CB8AC3E}">
        <p14:creationId xmlns:p14="http://schemas.microsoft.com/office/powerpoint/2010/main" val="36249783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1305</TotalTime>
  <Words>2889</Words>
  <Application>Microsoft Office PowerPoint</Application>
  <PresentationFormat>Widescreen</PresentationFormat>
  <Paragraphs>201</Paragraphs>
  <Slides>33</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Arial</vt:lpstr>
      <vt:lpstr>Calibri</vt:lpstr>
      <vt:lpstr>Calibri (Body)</vt:lpstr>
      <vt:lpstr>Calibri Light</vt:lpstr>
      <vt:lpstr>Cambria</vt:lpstr>
      <vt:lpstr>DejaVu Sans Condensed</vt:lpstr>
      <vt:lpstr>Sylfaen</vt:lpstr>
      <vt:lpstr>Times New Roman</vt:lpstr>
      <vt:lpstr>Wingdings</vt:lpstr>
      <vt:lpstr>Office Theme</vt:lpstr>
      <vt:lpstr>Archives and Soviet Studies  in Georgia</vt:lpstr>
      <vt:lpstr>Main Archival Institutions in Georgia</vt:lpstr>
      <vt:lpstr>Archival Institutions in Georgia</vt:lpstr>
      <vt:lpstr>PowerPoint Presentation</vt:lpstr>
      <vt:lpstr>The National Archives of Georgia</vt:lpstr>
      <vt:lpstr> Documents of the National Archives of Georgia are Included in the UNESCO World Heritage List and are Protected Internationally</vt:lpstr>
      <vt:lpstr>PowerPoint Presentation</vt:lpstr>
      <vt:lpstr>The Most Important Fonds Preserved in the  Central Historical Archive of Georgia</vt:lpstr>
      <vt:lpstr>The Most Important Fonds Preserved in the Central Historical Archive of Georgia</vt:lpstr>
      <vt:lpstr>The Most Important Fonds Preserved in the  Central Archive of Contemporary History of Georgia</vt:lpstr>
      <vt:lpstr>PowerPoint Presentation</vt:lpstr>
      <vt:lpstr>PowerPoint Presentation</vt:lpstr>
      <vt:lpstr>The Archive of the Ministry of Internal Affairs (MIA) of Georgia </vt:lpstr>
      <vt:lpstr>Most Important Collections Preserved in the MIA Archive  (former KGB Archive) of Georgia </vt:lpstr>
      <vt:lpstr>The Most Important Collections Preserved in the MIA Archive of Georgia</vt:lpstr>
      <vt:lpstr>PowerPoint Presentation</vt:lpstr>
      <vt:lpstr>PowerPoint Presentation</vt:lpstr>
      <vt:lpstr>Most Important Collections Preserved in the MIA Archive  (former KGB Archive) of Georgia </vt:lpstr>
      <vt:lpstr>Most important collections preserved at the MIA Archive of Georgia (Communist Party Archive)</vt:lpstr>
      <vt:lpstr>Legislative Regulations on Access to Archives</vt:lpstr>
      <vt:lpstr>Arrangement of Documents in Georgian Archives</vt:lpstr>
      <vt:lpstr>Finding Aid Documents</vt:lpstr>
      <vt:lpstr>Reading Room of the National Archives</vt:lpstr>
      <vt:lpstr>Reading Rooms of the MIA Archive</vt:lpstr>
      <vt:lpstr>Remote and Online Services in Archives</vt:lpstr>
      <vt:lpstr>PowerPoint Presentation</vt:lpstr>
      <vt:lpstr>Transparent Archives Page of IDFI  </vt:lpstr>
      <vt:lpstr>Stalin’s Lists on Georgia</vt:lpstr>
      <vt:lpstr>The Open-Archives Initiative and Project</vt:lpstr>
      <vt:lpstr>Evaluation Methodology of The Open-Archives project </vt:lpstr>
      <vt:lpstr>The Results of Evaluation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Archives in Georgia</dc:title>
  <dc:creator>Windows User</dc:creator>
  <cp:lastModifiedBy>Giorgi Kldiashvili</cp:lastModifiedBy>
  <cp:revision>108</cp:revision>
  <dcterms:created xsi:type="dcterms:W3CDTF">2020-06-08T07:28:24Z</dcterms:created>
  <dcterms:modified xsi:type="dcterms:W3CDTF">2020-08-10T13:27:13Z</dcterms:modified>
</cp:coreProperties>
</file>